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4" r:id="rId5"/>
  </p:sldMasterIdLst>
  <p:notesMasterIdLst>
    <p:notesMasterId r:id="rId70"/>
  </p:notesMasterIdLst>
  <p:handoutMasterIdLst>
    <p:handoutMasterId r:id="rId71"/>
  </p:handoutMasterIdLst>
  <p:sldIdLst>
    <p:sldId id="873" r:id="rId6"/>
    <p:sldId id="874" r:id="rId7"/>
    <p:sldId id="257" r:id="rId8"/>
    <p:sldId id="659" r:id="rId9"/>
    <p:sldId id="812" r:id="rId10"/>
    <p:sldId id="815" r:id="rId11"/>
    <p:sldId id="819" r:id="rId12"/>
    <p:sldId id="820" r:id="rId13"/>
    <p:sldId id="821" r:id="rId14"/>
    <p:sldId id="822" r:id="rId15"/>
    <p:sldId id="823" r:id="rId16"/>
    <p:sldId id="824" r:id="rId17"/>
    <p:sldId id="825" r:id="rId18"/>
    <p:sldId id="826" r:id="rId19"/>
    <p:sldId id="827" r:id="rId20"/>
    <p:sldId id="828" r:id="rId21"/>
    <p:sldId id="829" r:id="rId22"/>
    <p:sldId id="830" r:id="rId23"/>
    <p:sldId id="831" r:id="rId24"/>
    <p:sldId id="832" r:id="rId25"/>
    <p:sldId id="833" r:id="rId26"/>
    <p:sldId id="834" r:id="rId27"/>
    <p:sldId id="835" r:id="rId28"/>
    <p:sldId id="836" r:id="rId29"/>
    <p:sldId id="837" r:id="rId30"/>
    <p:sldId id="838" r:id="rId31"/>
    <p:sldId id="839" r:id="rId32"/>
    <p:sldId id="840" r:id="rId33"/>
    <p:sldId id="841" r:id="rId34"/>
    <p:sldId id="842" r:id="rId35"/>
    <p:sldId id="843" r:id="rId36"/>
    <p:sldId id="844" r:id="rId37"/>
    <p:sldId id="872" r:id="rId38"/>
    <p:sldId id="871" r:id="rId39"/>
    <p:sldId id="879" r:id="rId40"/>
    <p:sldId id="880" r:id="rId41"/>
    <p:sldId id="881" r:id="rId42"/>
    <p:sldId id="882" r:id="rId43"/>
    <p:sldId id="883" r:id="rId44"/>
    <p:sldId id="884" r:id="rId45"/>
    <p:sldId id="885" r:id="rId46"/>
    <p:sldId id="886" r:id="rId47"/>
    <p:sldId id="887" r:id="rId48"/>
    <p:sldId id="888" r:id="rId49"/>
    <p:sldId id="889" r:id="rId50"/>
    <p:sldId id="890" r:id="rId51"/>
    <p:sldId id="891" r:id="rId52"/>
    <p:sldId id="892" r:id="rId53"/>
    <p:sldId id="893" r:id="rId54"/>
    <p:sldId id="894" r:id="rId55"/>
    <p:sldId id="895" r:id="rId56"/>
    <p:sldId id="896" r:id="rId57"/>
    <p:sldId id="897" r:id="rId58"/>
    <p:sldId id="898" r:id="rId59"/>
    <p:sldId id="899" r:id="rId60"/>
    <p:sldId id="900" r:id="rId61"/>
    <p:sldId id="901" r:id="rId62"/>
    <p:sldId id="902" r:id="rId63"/>
    <p:sldId id="903" r:id="rId64"/>
    <p:sldId id="904" r:id="rId65"/>
    <p:sldId id="875" r:id="rId66"/>
    <p:sldId id="876" r:id="rId67"/>
    <p:sldId id="877" r:id="rId68"/>
    <p:sldId id="878" r:id="rId6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856"/>
    <a:srgbClr val="00CC99"/>
    <a:srgbClr val="54801A"/>
    <a:srgbClr val="FF6600"/>
    <a:srgbClr val="FFCC00"/>
    <a:srgbClr val="FF0000"/>
    <a:srgbClr val="FFFF66"/>
    <a:srgbClr val="FEB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763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t" anchorCtr="0" compatLnSpc="1">
            <a:prstTxWarp prst="textNoShape">
              <a:avLst/>
            </a:prstTxWarp>
          </a:bodyPr>
          <a:lstStyle>
            <a:lvl1pPr defTabSz="920867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974" y="0"/>
            <a:ext cx="3026027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t" anchorCtr="0" compatLnSpc="1">
            <a:prstTxWarp prst="textNoShape">
              <a:avLst/>
            </a:prstTxWarp>
          </a:bodyPr>
          <a:lstStyle>
            <a:lvl1pPr algn="r" defTabSz="920867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07135"/>
            <a:ext cx="3027639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b" anchorCtr="0" compatLnSpc="1">
            <a:prstTxWarp prst="textNoShape">
              <a:avLst/>
            </a:prstTxWarp>
          </a:bodyPr>
          <a:lstStyle>
            <a:lvl1pPr defTabSz="920867" eaLnBrk="0" hangingPunct="0">
              <a:defRPr sz="1200" b="0"/>
            </a:lvl1pPr>
          </a:lstStyle>
          <a:p>
            <a:pPr>
              <a:defRPr/>
            </a:pPr>
            <a:r>
              <a:rPr lang="en-US"/>
              <a:t>CDC 1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974" y="8807135"/>
            <a:ext cx="3026027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b" anchorCtr="0" compatLnSpc="1">
            <a:prstTxWarp prst="textNoShape">
              <a:avLst/>
            </a:prstTxWarp>
          </a:bodyPr>
          <a:lstStyle>
            <a:lvl1pPr algn="r" defTabSz="920867" eaLnBrk="0" hangingPunct="0">
              <a:defRPr sz="1200" b="0"/>
            </a:lvl1pPr>
          </a:lstStyle>
          <a:p>
            <a:pPr>
              <a:defRPr/>
            </a:pPr>
            <a:fld id="{93476CA4-331E-4A08-A16F-AEE67DED8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7639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t" anchorCtr="0" compatLnSpc="1">
            <a:prstTxWarp prst="textNoShape">
              <a:avLst/>
            </a:prstTxWarp>
          </a:bodyPr>
          <a:lstStyle>
            <a:lvl1pPr defTabSz="920867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974" y="0"/>
            <a:ext cx="3026027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t" anchorCtr="0" compatLnSpc="1">
            <a:prstTxWarp prst="textNoShape">
              <a:avLst/>
            </a:prstTxWarp>
          </a:bodyPr>
          <a:lstStyle>
            <a:lvl1pPr algn="r" defTabSz="920867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3912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4361"/>
            <a:ext cx="5122333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07135"/>
            <a:ext cx="3027639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b" anchorCtr="0" compatLnSpc="1">
            <a:prstTxWarp prst="textNoShape">
              <a:avLst/>
            </a:prstTxWarp>
          </a:bodyPr>
          <a:lstStyle>
            <a:lvl1pPr defTabSz="920867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974" y="8807135"/>
            <a:ext cx="3026027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0" tIns="46070" rIns="92140" bIns="46070" numCol="1" anchor="b" anchorCtr="0" compatLnSpc="1">
            <a:prstTxWarp prst="textNoShape">
              <a:avLst/>
            </a:prstTxWarp>
          </a:bodyPr>
          <a:lstStyle>
            <a:lvl1pPr algn="r" defTabSz="920867" eaLnBrk="0" hangingPunct="0">
              <a:defRPr sz="1200" b="0"/>
            </a:lvl1pPr>
          </a:lstStyle>
          <a:p>
            <a:pPr>
              <a:defRPr/>
            </a:pPr>
            <a:fld id="{E81F788E-03AA-46CA-8AB7-4DD9FA381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26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D02F-C7A2-46B6-8EA8-8D2553023A8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D02F-C7A2-46B6-8EA8-8D2553023A8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C61FA-9318-43D0-9165-B77F5EF7520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023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AFF8D-155B-40E4-8CF1-68E140C06F3E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9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D02F-C7A2-46B6-8EA8-8D2553023A8D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8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6858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858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6858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8111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0292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8D9D-F402-42C1-B746-ADF81E38F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4876800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837" y="2970073"/>
            <a:ext cx="3616326" cy="175432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u="sng" cap="all" spc="1010" dirty="0">
                <a:solidFill>
                  <a:srgbClr val="FFFFFF"/>
                </a:solidFill>
                <a:cs typeface="Times New Roman" pitchFamily="18" charset="0"/>
              </a:rPr>
              <a:t>California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HEALTHIER LIVING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  <a:cs typeface="Arial" pitchFamily="34" charset="0"/>
              </a:rPr>
              <a:t>      </a:t>
            </a:r>
            <a:r>
              <a:rPr lang="en-US" dirty="0">
                <a:solidFill>
                  <a:prstClr val="white"/>
                </a:solidFill>
                <a:cs typeface="Times New Roman" pitchFamily="18" charset="0"/>
              </a:rPr>
              <a:t>Living Your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cs typeface="Times New Roman" pitchFamily="18" charset="0"/>
              </a:rPr>
              <a:t>	           Best Life…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93201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842" y="381000"/>
            <a:ext cx="8502316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2819400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1600" y="2819400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/>
          <p:nvPr userDrawn="1"/>
        </p:nvSpPr>
        <p:spPr>
          <a:xfrm>
            <a:off x="0" y="0"/>
            <a:ext cx="9144000" cy="3784600"/>
          </a:xfrm>
          <a:prstGeom prst="rect">
            <a:avLst/>
          </a:prstGeom>
          <a:gradFill>
            <a:gsLst>
              <a:gs pos="0">
                <a:srgbClr val="0070C0"/>
              </a:gs>
              <a:gs pos="93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20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13995" y="307896"/>
            <a:ext cx="5058137" cy="175432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u="sng" cap="all" spc="1010" dirty="0">
                <a:solidFill>
                  <a:srgbClr val="FFFFFF"/>
                </a:solidFill>
                <a:ea typeface="ＭＳ Ｐゴシック" pitchFamily="-112" charset="-128"/>
                <a:cs typeface="Times New Roman" pitchFamily="18" charset="0"/>
              </a:rPr>
              <a:t>California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DB303"/>
                </a:solidFill>
                <a:latin typeface="Arial Narrow" pitchFamily="34" charset="0"/>
                <a:ea typeface="ＭＳ Ｐゴシック" pitchFamily="-112" charset="-128"/>
                <a:cs typeface="Arial" pitchFamily="34" charset="0"/>
              </a:rPr>
              <a:t>HEALTHIER LIVING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ea typeface="ＭＳ Ｐゴシック" pitchFamily="-112" charset="-128"/>
                <a:cs typeface="Arial" pitchFamily="34" charset="0"/>
              </a:rPr>
              <a:t>  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  <a:ea typeface="ＭＳ Ｐゴシック" pitchFamily="-112" charset="-128"/>
                <a:cs typeface="Arial" pitchFamily="34" charset="0"/>
              </a:rPr>
              <a:t>      </a:t>
            </a:r>
            <a:r>
              <a:rPr lang="en-US" dirty="0">
                <a:solidFill>
                  <a:prstClr val="white"/>
                </a:solidFill>
                <a:ea typeface="ＭＳ Ｐゴシック" pitchFamily="-112" charset="-128"/>
                <a:cs typeface="Times New Roman" pitchFamily="18" charset="0"/>
              </a:rPr>
              <a:t>Living Your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ea typeface="ＭＳ Ｐゴシック" pitchFamily="-112" charset="-128"/>
                <a:cs typeface="Times New Roman" pitchFamily="18" charset="0"/>
              </a:rPr>
              <a:t>	           Best Life…</a:t>
            </a:r>
          </a:p>
        </p:txBody>
      </p:sp>
    </p:spTree>
    <p:extLst>
      <p:ext uri="{BB962C8B-B14F-4D97-AF65-F5344CB8AC3E}">
        <p14:creationId xmlns:p14="http://schemas.microsoft.com/office/powerpoint/2010/main" val="335210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958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5AD-D91D-4AD5-A435-C625A6EFE0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9049-4CFC-407F-8205-8F7275A8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821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283779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2634033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44"/>
            <a:ext cx="7772400" cy="1362075"/>
          </a:xfrm>
        </p:spPr>
        <p:txBody>
          <a:bodyPr anchor="ctr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492057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8D9D-F402-42C1-B746-ADF81E38F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0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96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18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2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90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73050"/>
            <a:ext cx="3008313" cy="11620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1330779"/>
            <a:ext cx="3008313" cy="15718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5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288" y="4800600"/>
            <a:ext cx="5486400" cy="5667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 algn="ctr"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 algn="ctr"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0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732337" y="2171702"/>
            <a:ext cx="5851525" cy="2057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3569345" y="2438400"/>
            <a:ext cx="4612105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5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0292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8D9D-F402-42C1-B746-ADF81E38F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4876800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837" y="2970073"/>
            <a:ext cx="3616326" cy="175432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u="sng" cap="all" spc="1010" dirty="0">
                <a:solidFill>
                  <a:srgbClr val="FFFFFF"/>
                </a:solidFill>
                <a:cs typeface="Times New Roman" pitchFamily="18" charset="0"/>
              </a:rPr>
              <a:t>California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HEALTHIER LIVING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  <a:cs typeface="Arial" pitchFamily="34" charset="0"/>
              </a:rPr>
              <a:t>      </a:t>
            </a:r>
            <a:r>
              <a:rPr lang="en-US" dirty="0">
                <a:solidFill>
                  <a:prstClr val="white"/>
                </a:solidFill>
                <a:cs typeface="Times New Roman" pitchFamily="18" charset="0"/>
              </a:rPr>
              <a:t>Living Your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cs typeface="Times New Roman" pitchFamily="18" charset="0"/>
              </a:rPr>
              <a:t>	           Best Life…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93201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842" y="381000"/>
            <a:ext cx="8502316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2819400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8"/>
          <p:cNvSpPr/>
          <p:nvPr userDrawn="1"/>
        </p:nvSpPr>
        <p:spPr>
          <a:xfrm>
            <a:off x="0" y="0"/>
            <a:ext cx="9144000" cy="3784600"/>
          </a:xfrm>
          <a:prstGeom prst="rect">
            <a:avLst/>
          </a:prstGeom>
          <a:gradFill>
            <a:gsLst>
              <a:gs pos="0">
                <a:srgbClr val="0070C0"/>
              </a:gs>
              <a:gs pos="93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2000" b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13995" y="307896"/>
            <a:ext cx="5058137" cy="175432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u="sng" cap="all" spc="1010" dirty="0">
                <a:solidFill>
                  <a:srgbClr val="FFFFFF"/>
                </a:solidFill>
                <a:ea typeface="ＭＳ Ｐゴシック" pitchFamily="-112" charset="-128"/>
                <a:cs typeface="Times New Roman" pitchFamily="18" charset="0"/>
              </a:rPr>
              <a:t>California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DB303"/>
                </a:solidFill>
                <a:latin typeface="Arial Narrow" pitchFamily="34" charset="0"/>
                <a:ea typeface="ＭＳ Ｐゴシック" pitchFamily="-112" charset="-128"/>
                <a:cs typeface="Arial" pitchFamily="34" charset="0"/>
              </a:rPr>
              <a:t>HEALTHIER LIVING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ea typeface="ＭＳ Ｐゴシック" pitchFamily="-112" charset="-128"/>
                <a:cs typeface="Arial" pitchFamily="34" charset="0"/>
              </a:rPr>
              <a:t>  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  <a:ea typeface="ＭＳ Ｐゴシック" pitchFamily="-112" charset="-128"/>
                <a:cs typeface="Arial" pitchFamily="34" charset="0"/>
              </a:rPr>
              <a:t>      </a:t>
            </a:r>
            <a:r>
              <a:rPr lang="en-US" dirty="0">
                <a:solidFill>
                  <a:prstClr val="white"/>
                </a:solidFill>
                <a:ea typeface="ＭＳ Ｐゴシック" pitchFamily="-112" charset="-128"/>
                <a:cs typeface="Times New Roman" pitchFamily="18" charset="0"/>
              </a:rPr>
              <a:t>Living Your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  <a:ea typeface="ＭＳ Ｐゴシック" pitchFamily="-112" charset="-128"/>
                <a:cs typeface="Times New Roman" pitchFamily="18" charset="0"/>
              </a:rPr>
              <a:t>	           Best Life…</a:t>
            </a:r>
          </a:p>
        </p:txBody>
      </p:sp>
    </p:spTree>
    <p:extLst>
      <p:ext uri="{BB962C8B-B14F-4D97-AF65-F5344CB8AC3E}">
        <p14:creationId xmlns:p14="http://schemas.microsoft.com/office/powerpoint/2010/main" val="109174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958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5AD-D91D-4AD5-A435-C625A6EFE0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9049-4CFC-407F-8205-8F7275A8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330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283779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2634033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44"/>
            <a:ext cx="7772400" cy="1362075"/>
          </a:xfrm>
        </p:spPr>
        <p:txBody>
          <a:bodyPr anchor="ctr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492057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8D9D-F402-42C1-B746-ADF81E38F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78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0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618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06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3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73050"/>
            <a:ext cx="3008313" cy="11620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1330779"/>
            <a:ext cx="3008313" cy="15718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4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288" y="4800600"/>
            <a:ext cx="5486400" cy="5667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 algn="ctr"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 algn="ctr"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40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1265989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1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732337" y="2171702"/>
            <a:ext cx="5851525" cy="2057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US" dirty="0">
                <a:solidFill>
                  <a:srgbClr val="FDB303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endParaRPr lang="en-US" dirty="0">
              <a:solidFill>
                <a:srgbClr val="FDB303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900"/>
              </a:lnSpc>
              <a:spcAft>
                <a:spcPts val="1000"/>
              </a:spcAft>
            </a:pPr>
            <a:endParaRPr lang="en-US" i="1" dirty="0">
              <a:solidFill>
                <a:prstClr val="white"/>
              </a:solidFill>
              <a:latin typeface="Bookman" pitchFamily="18" charset="0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i="1" dirty="0">
                <a:solidFill>
                  <a:prstClr val="white"/>
                </a:solidFill>
                <a:latin typeface="Bookman" pitchFamily="18" charset="0"/>
                <a:cs typeface="Arial" pitchFamily="34" charset="0"/>
              </a:rPr>
              <a:t>        </a:t>
            </a: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3569345" y="2438400"/>
            <a:ext cx="4612105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C0C-141B-493E-9D77-A0ED2653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  <a:defRPr/>
            </a:pPr>
            <a:fld id="{6408FEB3-2591-439E-8DDB-C525519C6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08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95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1"/>
          </a:xfrm>
        </p:spPr>
        <p:txBody>
          <a:bodyPr/>
          <a:lstStyle>
            <a:lvl2pPr>
              <a:defRPr>
                <a:solidFill>
                  <a:srgbClr val="00539B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429001"/>
          </a:xfrm>
        </p:spPr>
        <p:txBody>
          <a:bodyPr/>
          <a:lstStyle>
            <a:lvl1pPr marL="3429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429001"/>
          </a:xfrm>
        </p:spPr>
        <p:txBody>
          <a:bodyPr/>
          <a:lstStyle>
            <a:lvl1pPr marL="3429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0574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3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8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34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95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4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1"/>
          </a:xfrm>
        </p:spPr>
        <p:txBody>
          <a:bodyPr/>
          <a:lstStyle>
            <a:lvl2pPr>
              <a:defRPr>
                <a:solidFill>
                  <a:srgbClr val="00539B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9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429001"/>
          </a:xfrm>
        </p:spPr>
        <p:txBody>
          <a:bodyPr/>
          <a:lstStyle>
            <a:lvl1pPr marL="3429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429001"/>
          </a:xfrm>
        </p:spPr>
        <p:txBody>
          <a:bodyPr/>
          <a:lstStyle>
            <a:lvl1pPr marL="3429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5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933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0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00200" y="2511478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3DC5AD-D91D-4AD5-A435-C625A6EFE0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12/9/2015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E29049-4CFC-407F-8205-8F7275A8CC8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3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FDB303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00200" y="2511478"/>
            <a:ext cx="5943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3DC5AD-D91D-4AD5-A435-C625A6EFE0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12/9/2015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E29049-4CFC-407F-8205-8F7275A8CC8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FDB303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8118" cy="304800"/>
          </a:xfrm>
          <a:prstGeom prst="rect">
            <a:avLst/>
          </a:prstGeom>
          <a:solidFill>
            <a:srgbClr val="EF4135"/>
          </a:solidFill>
          <a:ln>
            <a:noFill/>
          </a:ln>
          <a:effectLst>
            <a:outerShdw blurRad="152400" dist="38100" dir="2700000" algn="b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52400" dist="38100" dir="2700000">
              <a:srgbClr val="000000">
                <a:alpha val="3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3318" y="304800"/>
            <a:ext cx="304800" cy="6553200"/>
          </a:xfrm>
          <a:prstGeom prst="rect">
            <a:avLst/>
          </a:prstGeom>
          <a:solidFill>
            <a:srgbClr val="008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700" y="6553200"/>
            <a:ext cx="8856018" cy="304800"/>
          </a:xfrm>
          <a:prstGeom prst="rect">
            <a:avLst/>
          </a:prstGeom>
          <a:solidFill>
            <a:srgbClr val="F78E1E"/>
          </a:solidFill>
          <a:ln>
            <a:noFill/>
          </a:ln>
          <a:effectLst>
            <a:outerShdw blurRad="152400" dist="38100" dir="2700000" algn="br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5486400"/>
            <a:ext cx="1371601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7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3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8118" cy="304800"/>
          </a:xfrm>
          <a:prstGeom prst="rect">
            <a:avLst/>
          </a:prstGeom>
          <a:solidFill>
            <a:srgbClr val="EF4135"/>
          </a:solidFill>
          <a:ln>
            <a:noFill/>
          </a:ln>
          <a:effectLst>
            <a:outerShdw blurRad="152400" dist="38100" dir="2700000" algn="b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52400" dist="38100" dir="2700000">
              <a:srgbClr val="000000">
                <a:alpha val="3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3318" y="304800"/>
            <a:ext cx="304800" cy="6553200"/>
          </a:xfrm>
          <a:prstGeom prst="rect">
            <a:avLst/>
          </a:prstGeom>
          <a:solidFill>
            <a:srgbClr val="008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700" y="6553200"/>
            <a:ext cx="8856018" cy="304800"/>
          </a:xfrm>
          <a:prstGeom prst="rect">
            <a:avLst/>
          </a:prstGeom>
          <a:solidFill>
            <a:srgbClr val="F78E1E"/>
          </a:solidFill>
          <a:ln>
            <a:noFill/>
          </a:ln>
          <a:effectLst>
            <a:outerShdw blurRad="152400" dist="38100" dir="2700000" algn="br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5486400"/>
            <a:ext cx="1371601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1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39B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tob9@cdc.gov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twitter.com/ArthritisFdn" TargetMode="Externa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keogh@picf.org" TargetMode="External"/><Relationship Id="rId7" Type="http://schemas.openxmlformats.org/officeDocument/2006/relationships/hyperlink" Target="mailto:vminton@picf.org" TargetMode="External"/><Relationship Id="rId2" Type="http://schemas.openxmlformats.org/officeDocument/2006/relationships/hyperlink" Target="mailto:nzappella@picf.org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tob9@cdc.gov" TargetMode="External"/><Relationship Id="rId5" Type="http://schemas.openxmlformats.org/officeDocument/2006/relationships/hyperlink" Target="mailto:Lora.Connolly@aging.ca.gov" TargetMode="External"/><Relationship Id="rId4" Type="http://schemas.openxmlformats.org/officeDocument/2006/relationships/hyperlink" Target="mailto:bheinzel@picf.org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"/>
            <a:ext cx="7772400" cy="235271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California </a:t>
            </a:r>
            <a:r>
              <a:rPr lang="en-US" sz="3200" dirty="0"/>
              <a:t>Healthier Living Webinar</a:t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>Filling </a:t>
            </a:r>
            <a:r>
              <a:rPr lang="en-US" sz="2700" dirty="0"/>
              <a:t>Workshops </a:t>
            </a:r>
            <a:r>
              <a:rPr lang="en-US" sz="2700" dirty="0" smtClean="0"/>
              <a:t>through </a:t>
            </a:r>
            <a:r>
              <a:rPr lang="en-US" sz="2700" dirty="0"/>
              <a:t>Outreach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and </a:t>
            </a:r>
            <a:r>
              <a:rPr lang="en-US" sz="2700" dirty="0"/>
              <a:t>Social Media</a:t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June 23, 2015  2:00 – 3:30pm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2971800"/>
            <a:ext cx="7772400" cy="3352800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10101"/>
                </a:solidFill>
                <a:latin typeface="Helvetica"/>
                <a:ea typeface="Calibri"/>
              </a:rPr>
              <a:t>Welcome!</a:t>
            </a:r>
          </a:p>
          <a:p>
            <a:pPr marL="0" marR="0" indent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10101"/>
                </a:solidFill>
                <a:latin typeface="Helvetica"/>
                <a:ea typeface="Calibri"/>
              </a:rPr>
              <a:t>Thank you for joining us today.  </a:t>
            </a:r>
          </a:p>
          <a:p>
            <a:pPr marL="0" marR="0" indent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10101"/>
                </a:solidFill>
                <a:latin typeface="Helvetica"/>
                <a:ea typeface="Calibri"/>
              </a:rPr>
              <a:t>We appreciate your patience as we wait for others to join the webinar.</a:t>
            </a:r>
          </a:p>
          <a:p>
            <a:pPr marL="0" marR="0" indent="0" algn="ctr">
              <a:spcBef>
                <a:spcPts val="75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rgbClr val="010101"/>
              </a:solidFill>
              <a:latin typeface="Helvetica"/>
              <a:ea typeface="Calibri"/>
            </a:endParaRPr>
          </a:p>
          <a:p>
            <a:pPr marL="47625" indent="0" algn="ctr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rgbClr val="010101"/>
                </a:solidFill>
                <a:latin typeface="Helvetica"/>
                <a:ea typeface="Calibri"/>
              </a:rPr>
              <a:t>To </a:t>
            </a:r>
            <a:r>
              <a:rPr lang="en-US" sz="1800" b="1" i="1" dirty="0">
                <a:solidFill>
                  <a:srgbClr val="010101"/>
                </a:solidFill>
                <a:latin typeface="Helvetica"/>
                <a:ea typeface="Calibri"/>
              </a:rPr>
              <a:t>use your computer’s audio:</a:t>
            </a:r>
            <a:br>
              <a:rPr lang="en-US" sz="1800" b="1" i="1" dirty="0">
                <a:solidFill>
                  <a:srgbClr val="010101"/>
                </a:solidFill>
                <a:latin typeface="Helvetica"/>
                <a:ea typeface="Calibri"/>
              </a:rPr>
            </a:b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When the webinar begins, you will be connected to audio using your computer's microphone and speakers (VoIP). A headset is recommended.</a:t>
            </a:r>
            <a:endParaRPr lang="en-US" sz="1800" dirty="0">
              <a:latin typeface="Helvetica"/>
              <a:ea typeface="Calibri"/>
            </a:endParaRPr>
          </a:p>
          <a:p>
            <a:pPr marL="47625" indent="0" algn="ctr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10101"/>
                </a:solidFill>
                <a:latin typeface="Helvetica"/>
                <a:ea typeface="Calibri"/>
              </a:rPr>
              <a:t>To use your telephone:</a:t>
            </a:r>
            <a:br>
              <a:rPr lang="en-US" sz="1800" b="1" i="1" dirty="0">
                <a:solidFill>
                  <a:srgbClr val="010101"/>
                </a:solidFill>
                <a:latin typeface="Helvetica"/>
                <a:ea typeface="Calibri"/>
              </a:rPr>
            </a:b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You must select "Use Telephone" after joining the webinar.</a:t>
            </a:r>
          </a:p>
          <a:p>
            <a:pPr marL="47625" indent="0" algn="ctr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Call in using the numbers below:</a:t>
            </a:r>
            <a:b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</a:b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Toll: +1 </a:t>
            </a:r>
            <a:r>
              <a:rPr lang="en-US" sz="1800" dirty="0" smtClean="0">
                <a:solidFill>
                  <a:srgbClr val="010101"/>
                </a:solidFill>
                <a:latin typeface="Helvetica"/>
                <a:ea typeface="Calibri"/>
              </a:rPr>
              <a:t>(702) 489-0003</a:t>
            </a: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/>
            </a:r>
            <a:b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</a:b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Access Code: </a:t>
            </a:r>
            <a:r>
              <a:rPr lang="en-US" sz="1800" dirty="0" smtClean="0">
                <a:solidFill>
                  <a:srgbClr val="010101"/>
                </a:solidFill>
                <a:latin typeface="Helvetica"/>
                <a:ea typeface="Calibri"/>
              </a:rPr>
              <a:t>446-253-659</a:t>
            </a:r>
            <a:r>
              <a:rPr lang="en-US" sz="1800">
                <a:solidFill>
                  <a:srgbClr val="010101"/>
                </a:solidFill>
                <a:latin typeface="Helvetica"/>
                <a:ea typeface="Calibri"/>
              </a:rPr>
              <a:t/>
            </a:r>
            <a:br>
              <a:rPr lang="en-US" sz="1800">
                <a:solidFill>
                  <a:srgbClr val="010101"/>
                </a:solidFill>
                <a:latin typeface="Helvetica"/>
                <a:ea typeface="Calibri"/>
              </a:rPr>
            </a:br>
            <a:endParaRPr lang="en-US" sz="1800" smtClean="0">
              <a:solidFill>
                <a:srgbClr val="010101"/>
              </a:solidFill>
              <a:latin typeface="Helvetica"/>
              <a:ea typeface="Calibri"/>
            </a:endParaRPr>
          </a:p>
          <a:p>
            <a:pPr marL="47625" indent="0" algn="ctr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800" smtClean="0">
                <a:solidFill>
                  <a:srgbClr val="010101"/>
                </a:solidFill>
                <a:latin typeface="Helvetica"/>
                <a:ea typeface="Calibri"/>
              </a:rPr>
              <a:t>Audio </a:t>
            </a: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PIN: Shown </a:t>
            </a:r>
            <a:r>
              <a:rPr lang="en-US" sz="1800" dirty="0" smtClean="0">
                <a:solidFill>
                  <a:srgbClr val="010101"/>
                </a:solidFill>
                <a:latin typeface="Helvetica"/>
                <a:ea typeface="Calibri"/>
              </a:rPr>
              <a:t>on your screen after </a:t>
            </a:r>
            <a:r>
              <a:rPr lang="en-US" sz="1800" dirty="0">
                <a:solidFill>
                  <a:srgbClr val="010101"/>
                </a:solidFill>
                <a:latin typeface="Helvetica"/>
                <a:ea typeface="Calibri"/>
              </a:rPr>
              <a:t>joining the webinar</a:t>
            </a:r>
          </a:p>
          <a:p>
            <a:pPr marL="447675" lvl="1" indent="0" algn="ctr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0101"/>
                </a:solidFill>
                <a:latin typeface="Helvetica"/>
                <a:ea typeface="Calibri"/>
              </a:rPr>
              <a:t>Webinar ID: </a:t>
            </a:r>
            <a:r>
              <a:rPr lang="en-US" sz="1600" dirty="0" smtClean="0">
                <a:solidFill>
                  <a:srgbClr val="010101"/>
                </a:solidFill>
                <a:latin typeface="Helvetica"/>
                <a:ea typeface="Calibri"/>
              </a:rPr>
              <a:t>149-592-411</a:t>
            </a:r>
            <a:endParaRPr lang="en-US" sz="1600" dirty="0">
              <a:latin typeface="Helvetica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Audience Research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58 Focus Groups </a:t>
            </a:r>
          </a:p>
          <a:p>
            <a:pPr eaLnBrk="1" hangingPunct="1"/>
            <a:r>
              <a:rPr lang="en-US" dirty="0" smtClean="0"/>
              <a:t>Approximately 455 participants</a:t>
            </a:r>
          </a:p>
          <a:p>
            <a:pPr eaLnBrk="1" hangingPunct="1"/>
            <a:r>
              <a:rPr lang="en-US" dirty="0" smtClean="0"/>
              <a:t>5 projects</a:t>
            </a:r>
          </a:p>
          <a:p>
            <a:pPr lvl="1" eaLnBrk="1" hangingPunct="1"/>
            <a:r>
              <a:rPr lang="en-US" dirty="0" smtClean="0"/>
              <a:t>Arthritis-specific</a:t>
            </a:r>
          </a:p>
          <a:p>
            <a:pPr lvl="2" eaLnBrk="1" hangingPunct="1"/>
            <a:r>
              <a:rPr lang="en-US" dirty="0" smtClean="0"/>
              <a:t>Attitudes toward Self Management </a:t>
            </a:r>
          </a:p>
          <a:p>
            <a:pPr lvl="2" eaLnBrk="1" hangingPunct="1"/>
            <a:r>
              <a:rPr lang="en-US" dirty="0" smtClean="0"/>
              <a:t>Understanding attitudes toward AF programs</a:t>
            </a:r>
          </a:p>
          <a:p>
            <a:pPr lvl="2" eaLnBrk="1" hangingPunct="1"/>
            <a:r>
              <a:rPr lang="en-US" dirty="0" smtClean="0"/>
              <a:t>What do Consumers Want?  </a:t>
            </a:r>
          </a:p>
          <a:p>
            <a:pPr lvl="2" eaLnBrk="1" hangingPunct="1"/>
            <a:r>
              <a:rPr lang="en-US" dirty="0" smtClean="0"/>
              <a:t>Exploring the Value Proposition for Self Management Education </a:t>
            </a:r>
          </a:p>
          <a:p>
            <a:pPr lvl="1" eaLnBrk="1" hangingPunct="1"/>
            <a:r>
              <a:rPr lang="en-US" dirty="0" smtClean="0"/>
              <a:t>Exploring feasibility of SME Awareness campaign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0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Participant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6858000" cy="4419600"/>
          </a:xfrm>
        </p:spPr>
        <p:txBody>
          <a:bodyPr/>
          <a:lstStyle/>
          <a:p>
            <a:r>
              <a:rPr lang="en-US" dirty="0" smtClean="0"/>
              <a:t>Male or female</a:t>
            </a:r>
          </a:p>
          <a:p>
            <a:r>
              <a:rPr lang="en-US" dirty="0" smtClean="0"/>
              <a:t>Black or white</a:t>
            </a:r>
          </a:p>
          <a:p>
            <a:pPr lvl="1"/>
            <a:r>
              <a:rPr lang="en-US" dirty="0" smtClean="0"/>
              <a:t>Some included Hispanic</a:t>
            </a:r>
          </a:p>
          <a:p>
            <a:r>
              <a:rPr lang="en-US" dirty="0" smtClean="0"/>
              <a:t>Ages 45-70</a:t>
            </a:r>
          </a:p>
          <a:p>
            <a:r>
              <a:rPr lang="en-US" dirty="0" smtClean="0"/>
              <a:t>Mix of education and income </a:t>
            </a:r>
          </a:p>
          <a:p>
            <a:r>
              <a:rPr lang="en-US" dirty="0" smtClean="0"/>
              <a:t>Self report of Dr. </a:t>
            </a:r>
            <a:r>
              <a:rPr lang="en-US" dirty="0" err="1" smtClean="0"/>
              <a:t>Dx</a:t>
            </a:r>
            <a:r>
              <a:rPr lang="en-US" dirty="0" smtClean="0"/>
              <a:t>. of arthritis</a:t>
            </a:r>
          </a:p>
          <a:p>
            <a:pPr lvl="1"/>
            <a:r>
              <a:rPr lang="en-US" dirty="0" smtClean="0"/>
              <a:t>Some limitations due to arthritis</a:t>
            </a:r>
          </a:p>
          <a:p>
            <a:pPr lvl="1"/>
            <a:r>
              <a:rPr lang="en-US" dirty="0" smtClean="0"/>
              <a:t>60-80% report at least 1 co-morbidity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52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Key Learning # 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CC00"/>
                </a:solidFill>
              </a:rPr>
              <a:t>Consumers unaware SME workshops exist.</a:t>
            </a:r>
            <a:endParaRPr lang="en-US" sz="4400" b="1" dirty="0">
              <a:solidFill>
                <a:srgbClr val="FFCC00"/>
              </a:solidFill>
            </a:endParaRPr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4" name="Picture 3" descr="C:\Documents and Settings\tob9\Local Settings\Temporary Internet Files\Content.IE5\7Y3BUTV7\MC9000140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1028395" cy="94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15200" cy="1143000"/>
          </a:xfrm>
        </p:spPr>
        <p:txBody>
          <a:bodyPr/>
          <a:lstStyle/>
          <a:p>
            <a:r>
              <a:rPr lang="en-US" dirty="0" smtClean="0"/>
              <a:t>The Consumer Perspective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6858000" cy="4419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C000"/>
                </a:solidFill>
              </a:rPr>
              <a:t>SME Program Awareness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Self management/skill development not top of mind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Vast majority never heard of self help courses (surprised they exist)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Never looked for a course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Assume arthritis is something to be tolerated, not actively managed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it existed, someone would have already told them (particularly Dr.)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4" descr="MCj02935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648200"/>
            <a:ext cx="1335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Key Learning #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Preferred message carrier—someone like me. 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5" name="Picture 2" descr="C:\Documents and Settings\tob9\Local Settings\Temporary Internet Files\Content.IE5\M6UX11J3\MC9000140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1028395" cy="94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1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Consumer Perspective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57400"/>
            <a:ext cx="76200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Preferred Message Carriers</a:t>
            </a:r>
          </a:p>
          <a:p>
            <a:pPr eaLnBrk="1" hangingPunct="1"/>
            <a:r>
              <a:rPr lang="en-US" dirty="0" smtClean="0"/>
              <a:t>Someone like me</a:t>
            </a:r>
          </a:p>
          <a:p>
            <a:pPr lvl="1" eaLnBrk="1" hangingPunct="1"/>
            <a:r>
              <a:rPr lang="en-US" dirty="0" smtClean="0"/>
              <a:t>Preferably someone I know</a:t>
            </a:r>
          </a:p>
          <a:p>
            <a:pPr eaLnBrk="1" hangingPunct="1"/>
            <a:r>
              <a:rPr lang="en-US" dirty="0" smtClean="0"/>
              <a:t>Who has a condition/situation like mine</a:t>
            </a:r>
          </a:p>
          <a:p>
            <a:pPr eaLnBrk="1" hangingPunct="1"/>
            <a:r>
              <a:rPr lang="en-US" dirty="0" smtClean="0"/>
              <a:t>Who has benefited from the intervention</a:t>
            </a:r>
          </a:p>
          <a:p>
            <a:pPr eaLnBrk="1" hangingPunct="1"/>
            <a:r>
              <a:rPr lang="en-US" dirty="0" smtClean="0"/>
              <a:t>“the voice of experience”</a:t>
            </a:r>
          </a:p>
        </p:txBody>
      </p:sp>
      <p:pic>
        <p:nvPicPr>
          <p:cNvPr id="6146" name="Picture 2" descr="C:\Users\Tob9\AppData\Local\Microsoft\Windows\Temporary Internet Files\Content.IE5\IMY6AB5L\MC9004414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142875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858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Key Learning # 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5" name="Picture 2" descr="C:\Documents and Settings\tob9\Local Settings\Temporary Internet Files\Content.IE5\7Y3BUTV7\MC9000140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990600" cy="9130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970448"/>
            <a:ext cx="7619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Preferred Description: </a:t>
            </a:r>
          </a:p>
          <a:p>
            <a:pPr marL="0" indent="0">
              <a:buNone/>
            </a:pPr>
            <a:endParaRPr lang="en-US" sz="4000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Workshops…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 help you learn…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techniques or strategies…</a:t>
            </a:r>
            <a:endParaRPr lang="en-US" sz="4000" b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Consumer Perspective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57400"/>
            <a:ext cx="76200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Preferred Descriptors of SME classes</a:t>
            </a:r>
          </a:p>
          <a:p>
            <a:pPr eaLnBrk="1" hangingPunct="1"/>
            <a:r>
              <a:rPr lang="en-US" dirty="0" smtClean="0"/>
              <a:t>Self management (not self help or self care)</a:t>
            </a:r>
          </a:p>
          <a:p>
            <a:pPr eaLnBrk="1" hangingPunct="1"/>
            <a:r>
              <a:rPr lang="en-US" dirty="0" smtClean="0"/>
              <a:t>Help you learn (rather than “teach” or help build skills)</a:t>
            </a:r>
          </a:p>
          <a:p>
            <a:pPr eaLnBrk="1" hangingPunct="1"/>
            <a:r>
              <a:rPr lang="en-US" dirty="0" smtClean="0"/>
              <a:t>Workshop (not classes or course)</a:t>
            </a:r>
          </a:p>
          <a:p>
            <a:pPr eaLnBrk="1" hangingPunct="1"/>
            <a:r>
              <a:rPr lang="en-US" dirty="0" smtClean="0"/>
              <a:t>Call these techniques or strategies (not tools or skills)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391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Key Learning # </a:t>
            </a:r>
            <a:endParaRPr lang="en-US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CC00"/>
                </a:solidFill>
              </a:rPr>
              <a:t>Bothersome symptoms,  threats to valued activities, </a:t>
            </a:r>
            <a:r>
              <a:rPr lang="en-US" sz="4000" b="1" i="1" dirty="0" smtClean="0">
                <a:solidFill>
                  <a:srgbClr val="FFCC00"/>
                </a:solidFill>
              </a:rPr>
              <a:t>desire to “feel better”</a:t>
            </a:r>
            <a:r>
              <a:rPr lang="en-US" sz="4000" b="1" dirty="0" smtClean="0">
                <a:solidFill>
                  <a:srgbClr val="FFCC00"/>
                </a:solidFill>
              </a:rPr>
              <a:t> motivate action.</a:t>
            </a:r>
            <a:endParaRPr lang="en-US" sz="4000" dirty="0"/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5" name="Picture 2" descr="C:\Documents and Settings\tob9\Local Settings\Temporary Internet Files\Content.IE5\H91KKNNX\MC9000140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1066800" cy="9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858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Consumer Perspective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C000"/>
                </a:solidFill>
              </a:rPr>
              <a:t>Motivators for action </a:t>
            </a:r>
          </a:p>
          <a:p>
            <a:pPr eaLnBrk="1" hangingPunct="1"/>
            <a:r>
              <a:rPr lang="en-US" dirty="0" smtClean="0"/>
              <a:t>Reducing pain, limitations, </a:t>
            </a:r>
            <a:r>
              <a:rPr lang="en-US" i="1" dirty="0" smtClean="0"/>
              <a:t>fatigue*</a:t>
            </a:r>
            <a:endParaRPr lang="en-US" dirty="0" smtClean="0"/>
          </a:p>
          <a:p>
            <a:pPr eaLnBrk="1" hangingPunct="1"/>
            <a:r>
              <a:rPr lang="en-US" dirty="0" smtClean="0"/>
              <a:t>Increasing mobility</a:t>
            </a:r>
          </a:p>
          <a:p>
            <a:pPr eaLnBrk="1" hangingPunct="1"/>
            <a:r>
              <a:rPr lang="en-US" dirty="0" smtClean="0"/>
              <a:t>Maintaining independence</a:t>
            </a:r>
          </a:p>
          <a:p>
            <a:pPr eaLnBrk="1" hangingPunct="1"/>
            <a:r>
              <a:rPr lang="en-US" dirty="0" smtClean="0"/>
              <a:t>Maintaining valued life activities, *</a:t>
            </a:r>
            <a:r>
              <a:rPr lang="en-US" i="1" dirty="0" smtClean="0"/>
              <a:t>get on with my life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* </a:t>
            </a:r>
            <a:r>
              <a:rPr lang="en-US" i="1" dirty="0" smtClean="0"/>
              <a:t>From research with various chronic conditions</a:t>
            </a:r>
          </a:p>
        </p:txBody>
      </p:sp>
      <p:pic>
        <p:nvPicPr>
          <p:cNvPr id="346116" name="Picture 4" descr="MCBD19907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95800"/>
            <a:ext cx="15700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3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2549"/>
              </p:ext>
            </p:extLst>
          </p:nvPr>
        </p:nvGraphicFramePr>
        <p:xfrm>
          <a:off x="1219200" y="2285999"/>
          <a:ext cx="7010400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385117"/>
                <a:gridCol w="2371940"/>
                <a:gridCol w="1120083"/>
                <a:gridCol w="1133260"/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Presentation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Presenter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Time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Minutes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Welcome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Lora Connolly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2:00 - 2:10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10 minutes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Filling Workshops through Grassroots Marketing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Terry Brady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2:10 - 2:35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25 minutes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Social Media 101: Hello! Is Anyone Out There?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Vivien Minton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2:35 – 3:00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25 minutes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Questions and Answers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Terry Brady/Vivien Minton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3:00 – 3:20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20 minutes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Closing Remarks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Lora Connolly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3:20 – 3:30</a:t>
                      </a:r>
                      <a:endParaRPr lang="en-US" sz="11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10 minutes</a:t>
                      </a:r>
                      <a:endParaRPr lang="en-US" sz="11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162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Key Learning #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Current Stanford SME workshops have attractive characteristics.</a:t>
            </a:r>
            <a:endParaRPr lang="en-US" sz="4400" dirty="0" smtClean="0"/>
          </a:p>
        </p:txBody>
      </p:sp>
      <p:pic>
        <p:nvPicPr>
          <p:cNvPr id="5" name="Picture 2" descr="C:\Documents and Settings\tob9\Local Settings\Temporary Internet Files\Content.IE5\M6UX11J3\MC9000140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602" y="1981200"/>
            <a:ext cx="1028395" cy="94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3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Consumer Perspective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010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C000"/>
                </a:solidFill>
              </a:rPr>
              <a:t>Desirable characteristics of SME</a:t>
            </a:r>
          </a:p>
          <a:p>
            <a:pPr eaLnBrk="1" hangingPunct="1"/>
            <a:r>
              <a:rPr lang="en-US" dirty="0" smtClean="0"/>
              <a:t>Topics to make course worthwhile</a:t>
            </a:r>
          </a:p>
          <a:p>
            <a:pPr lvl="1" eaLnBrk="1" hangingPunct="1"/>
            <a:r>
              <a:rPr lang="en-US" dirty="0" smtClean="0"/>
              <a:t>Ways to reduce pain</a:t>
            </a:r>
          </a:p>
          <a:p>
            <a:pPr lvl="1" eaLnBrk="1" hangingPunct="1"/>
            <a:r>
              <a:rPr lang="en-US" dirty="0" smtClean="0"/>
              <a:t>Benefits of exercise and how to exercise safely</a:t>
            </a:r>
          </a:p>
          <a:p>
            <a:pPr lvl="1" eaLnBrk="1" hangingPunct="1"/>
            <a:r>
              <a:rPr lang="en-US" dirty="0" smtClean="0"/>
              <a:t>Things to help person move more easily and be able to do more</a:t>
            </a:r>
          </a:p>
          <a:p>
            <a:pPr lvl="1" eaLnBrk="1" hangingPunct="1"/>
            <a:r>
              <a:rPr lang="en-US" dirty="0" smtClean="0"/>
              <a:t>Gaining sense of control over arthritis</a:t>
            </a:r>
          </a:p>
          <a:p>
            <a:pPr lvl="2" eaLnBrk="1" hangingPunct="1"/>
            <a:r>
              <a:rPr lang="en-US" dirty="0" smtClean="0"/>
              <a:t>Especially pessimists</a:t>
            </a:r>
          </a:p>
          <a:p>
            <a:pPr eaLnBrk="1" hangingPunct="1"/>
            <a:r>
              <a:rPr lang="en-US" dirty="0" smtClean="0"/>
              <a:t>Share experiences/learn from others</a:t>
            </a:r>
          </a:p>
        </p:txBody>
      </p:sp>
      <p:pic>
        <p:nvPicPr>
          <p:cNvPr id="44036" name="Picture 4" descr="MCj04349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2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Summary: Consumer Perceptions toward SME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239000" cy="4114800"/>
          </a:xfrm>
        </p:spPr>
        <p:txBody>
          <a:bodyPr/>
          <a:lstStyle/>
          <a:p>
            <a:r>
              <a:rPr lang="en-US" dirty="0" smtClean="0"/>
              <a:t>Most unaware it exists</a:t>
            </a:r>
          </a:p>
          <a:p>
            <a:pPr lvl="1"/>
            <a:r>
              <a:rPr lang="en-US" dirty="0" smtClean="0"/>
              <a:t>Concept unfamiliar</a:t>
            </a:r>
          </a:p>
          <a:p>
            <a:pPr lvl="1"/>
            <a:r>
              <a:rPr lang="en-US" dirty="0" smtClean="0"/>
              <a:t>Programs invisible </a:t>
            </a:r>
          </a:p>
          <a:p>
            <a:r>
              <a:rPr lang="en-US" dirty="0" smtClean="0"/>
              <a:t>Have not sought out classes; expect Dr would have told them</a:t>
            </a:r>
          </a:p>
          <a:p>
            <a:r>
              <a:rPr lang="en-US" dirty="0" smtClean="0"/>
              <a:t>Topics covered and interactive processes in existing programs desirable</a:t>
            </a:r>
          </a:p>
          <a:p>
            <a:r>
              <a:rPr lang="en-US" dirty="0" smtClean="0"/>
              <a:t>Prefer to hear from “someone like me”</a:t>
            </a:r>
          </a:p>
        </p:txBody>
      </p:sp>
    </p:spTree>
    <p:extLst>
      <p:ext uri="{BB962C8B-B14F-4D97-AF65-F5344CB8AC3E}">
        <p14:creationId xmlns:p14="http://schemas.microsoft.com/office/powerpoint/2010/main" val="18554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396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How  can we create more word of mouth “buzz”?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ob9\AppData\Local\Microsoft\Windows\Temporary Internet Files\Content.IE5\IMY6AB5L\MC900078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1905663" cy="57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419600"/>
            <a:ext cx="3337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  <a:latin typeface="+mn-lt"/>
              </a:rPr>
              <a:t>Grassroots Marketing!</a:t>
            </a:r>
            <a:endParaRPr lang="en-US" sz="4000" dirty="0">
              <a:solidFill>
                <a:srgbClr val="FFC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6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Grassroots Marketing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approach to educating members of a population about product or idea.</a:t>
            </a:r>
          </a:p>
          <a:p>
            <a:r>
              <a:rPr lang="en-US" dirty="0" smtClean="0"/>
              <a:t>Conducted by member of community through presentations or one-to-one outreach</a:t>
            </a:r>
          </a:p>
          <a:p>
            <a:r>
              <a:rPr lang="en-US" dirty="0" smtClean="0"/>
              <a:t>“Sales” force made up of enthusiastic people with experience with the product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“Word of Mouth” Marketing…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6858000" cy="4114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…depends on people talking to people.  The credibility of the message depends on the credibility of the messenger.</a:t>
            </a:r>
            <a:endParaRPr lang="en-US" sz="3600" dirty="0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838200"/>
            <a:ext cx="1695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7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396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How  can we create more word of mouth “buzz”?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ob9\AppData\Local\Microsoft\Windows\Temporary Internet Files\Content.IE5\IMY6AB5L\MC900078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1905663" cy="57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0386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  <a:latin typeface="+mn-lt"/>
              </a:rPr>
              <a:t>Recruit, train</a:t>
            </a:r>
          </a:p>
          <a:p>
            <a:r>
              <a:rPr lang="en-US" sz="4000" dirty="0">
                <a:solidFill>
                  <a:srgbClr val="FFCC00"/>
                </a:solidFill>
                <a:latin typeface="+mn-lt"/>
              </a:rPr>
              <a:t>a</a:t>
            </a:r>
            <a:r>
              <a:rPr lang="en-US" sz="4000" dirty="0" smtClean="0">
                <a:solidFill>
                  <a:srgbClr val="FFCC00"/>
                </a:solidFill>
                <a:latin typeface="+mn-lt"/>
              </a:rPr>
              <a:t>nd support “Ambassadors”</a:t>
            </a:r>
            <a:endParaRPr lang="en-US" sz="4000" dirty="0">
              <a:solidFill>
                <a:srgbClr val="FFC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7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Ambassador</a:t>
            </a:r>
            <a:endParaRPr lang="en-US" dirty="0"/>
          </a:p>
        </p:txBody>
      </p:sp>
      <p:pic>
        <p:nvPicPr>
          <p:cNvPr id="6" name="Picture 4" descr="C:\Users\Tob9\AppData\Local\Microsoft\Windows\Temporary Internet Files\Content.IE5\S2QEFXFP\MC900078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038600"/>
            <a:ext cx="2931936" cy="258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009055">
            <a:off x="1510314" y="4531876"/>
            <a:ext cx="187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Come to CDSMP…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2057400"/>
            <a:ext cx="7391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Person </a:t>
            </a:r>
          </a:p>
          <a:p>
            <a:r>
              <a:rPr lang="en-US" dirty="0" smtClean="0"/>
              <a:t>Who has benefitted from the program</a:t>
            </a:r>
          </a:p>
          <a:p>
            <a:r>
              <a:rPr lang="en-US" dirty="0" smtClean="0"/>
              <a:t>Is willing to promote it formally or informally to others they think could benefit.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3200" dirty="0" smtClean="0"/>
              <a:t>…a “walking billboard”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03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</a:t>
            </a:r>
            <a:r>
              <a:rPr lang="en-US" dirty="0"/>
              <a:t>S</a:t>
            </a:r>
            <a:r>
              <a:rPr lang="en-US" dirty="0" smtClean="0"/>
              <a:t>uccess in Ambassador Outreach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successful participants who serve as trained ambassadors to promote SME workshops</a:t>
            </a:r>
          </a:p>
          <a:p>
            <a:r>
              <a:rPr lang="en-US" dirty="0" smtClean="0"/>
              <a:t>Using consumer audience research to shape the “pitch”</a:t>
            </a:r>
          </a:p>
          <a:p>
            <a:r>
              <a:rPr lang="en-US" dirty="0" smtClean="0"/>
              <a:t>Providing </a:t>
            </a:r>
            <a:r>
              <a:rPr lang="en-US" dirty="0"/>
              <a:t>training and ongoing support to ambassadors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1" descr="C:\Users\Terry\AppData\Local\Microsoft\Windows\Temporary Internet Files\Content.IE5\9VIGPZER\MC9001564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00600"/>
            <a:ext cx="1758391" cy="18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1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Ambassadors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to </a:t>
            </a:r>
            <a:r>
              <a:rPr lang="en-US" dirty="0"/>
              <a:t>P</a:t>
            </a:r>
            <a:r>
              <a:rPr lang="en-US" dirty="0" smtClean="0"/>
              <a:t>erson Ambassadors</a:t>
            </a:r>
          </a:p>
          <a:p>
            <a:pPr lvl="1"/>
            <a:r>
              <a:rPr lang="en-US" dirty="0"/>
              <a:t>One-to-one approach to people they know and think would benefit</a:t>
            </a:r>
          </a:p>
          <a:p>
            <a:pPr lvl="1"/>
            <a:r>
              <a:rPr lang="en-US" dirty="0"/>
              <a:t>Outreach to influential others (personal MD, minister, hairdresser)</a:t>
            </a:r>
          </a:p>
          <a:p>
            <a:r>
              <a:rPr lang="en-US" dirty="0" smtClean="0"/>
              <a:t>Spokesperson  Ambassadors</a:t>
            </a:r>
          </a:p>
          <a:p>
            <a:pPr lvl="1"/>
            <a:r>
              <a:rPr lang="en-US" dirty="0" smtClean="0"/>
              <a:t>Scheduled presentations for community groups</a:t>
            </a:r>
          </a:p>
          <a:p>
            <a:pPr lvl="1"/>
            <a:r>
              <a:rPr lang="en-US" dirty="0" smtClean="0"/>
              <a:t>Ambassador-identified opportunities in groups she is a member of</a:t>
            </a:r>
          </a:p>
        </p:txBody>
      </p:sp>
      <p:pic>
        <p:nvPicPr>
          <p:cNvPr id="4" name="Picture 1" descr="C:\Users\Terry\AppData\Local\Microsoft\Windows\Temporary Internet Files\Content.IE5\9VIGPZER\MC9001564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029200"/>
            <a:ext cx="132475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33550"/>
            <a:ext cx="8153400" cy="2152650"/>
          </a:xfrm>
        </p:spPr>
        <p:txBody>
          <a:bodyPr/>
          <a:lstStyle/>
          <a:p>
            <a:pPr marL="0" indent="0" algn="ctr"/>
            <a:r>
              <a:rPr lang="en-US" dirty="0" smtClean="0"/>
              <a:t>Filling Workshops through Grassroots Marketing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934200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Teresa J. Brady, PhD</a:t>
            </a:r>
            <a:endParaRPr lang="en-US" sz="2400" dirty="0"/>
          </a:p>
          <a:p>
            <a:pPr eaLnBrk="1" hangingPunct="1"/>
            <a:r>
              <a:rPr lang="en-US" sz="2400" dirty="0" smtClean="0"/>
              <a:t>Senior Behavioral Scientist</a:t>
            </a:r>
          </a:p>
          <a:p>
            <a:pPr eaLnBrk="1" hangingPunct="1"/>
            <a:r>
              <a:rPr lang="en-US" sz="2400" dirty="0" smtClean="0"/>
              <a:t>Arthritis Program</a:t>
            </a:r>
          </a:p>
          <a:p>
            <a:pPr eaLnBrk="1" hangingPunct="1"/>
            <a:r>
              <a:rPr lang="en-US" sz="2400" dirty="0" smtClean="0"/>
              <a:t>Centers for Disease Control and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Ideal Ambassadors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Experienced—successfully completed SME workshop</a:t>
            </a:r>
          </a:p>
          <a:p>
            <a:r>
              <a:rPr lang="en-US" dirty="0"/>
              <a:t>Enthusiastic— a believer in the benefits</a:t>
            </a:r>
          </a:p>
          <a:p>
            <a:r>
              <a:rPr lang="en-US" dirty="0" smtClean="0"/>
              <a:t>Connected—lives in community, respected by a wide circle of peers</a:t>
            </a:r>
          </a:p>
          <a:p>
            <a:r>
              <a:rPr lang="en-US" dirty="0" smtClean="0"/>
              <a:t>“Wired to talk”; willing to share experiences</a:t>
            </a:r>
          </a:p>
          <a:p>
            <a:r>
              <a:rPr lang="en-US" dirty="0" smtClean="0"/>
              <a:t>Spokesperson—comfortable     speaking to groups</a:t>
            </a:r>
          </a:p>
          <a:p>
            <a:pPr lvl="1"/>
            <a:endParaRPr lang="en-US" dirty="0"/>
          </a:p>
        </p:txBody>
      </p:sp>
      <p:pic>
        <p:nvPicPr>
          <p:cNvPr id="4" name="Picture 1" descr="C:\Users\Terry\AppData\Local\Microsoft\Windows\Temporary Internet Files\Content.IE5\9VIGPZER\MC9001564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00600"/>
            <a:ext cx="1758391" cy="18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1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657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Spread the Word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Marketing </a:t>
            </a:r>
          </a:p>
          <a:p>
            <a:pPr marL="0" indent="0">
              <a:buNone/>
            </a:pPr>
            <a:r>
              <a:rPr lang="en-US" sz="3200" dirty="0" smtClean="0"/>
              <a:t>Self Management Education </a:t>
            </a:r>
          </a:p>
          <a:p>
            <a:pPr marL="0" indent="0">
              <a:buNone/>
            </a:pPr>
            <a:r>
              <a:rPr lang="en-US" sz="3200" dirty="0" smtClean="0"/>
              <a:t>through Ambassador Outreach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19200"/>
            <a:ext cx="3779082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91400" cy="1143000"/>
          </a:xfrm>
        </p:spPr>
        <p:txBody>
          <a:bodyPr/>
          <a:lstStyle/>
          <a:p>
            <a:r>
              <a:rPr lang="en-US" i="1" dirty="0" smtClean="0"/>
              <a:t>Spread the Word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391400" cy="4114800"/>
          </a:xfrm>
        </p:spPr>
        <p:txBody>
          <a:bodyPr/>
          <a:lstStyle/>
          <a:p>
            <a:r>
              <a:rPr lang="en-US" dirty="0" smtClean="0"/>
              <a:t>Coordinators Guide</a:t>
            </a:r>
          </a:p>
          <a:p>
            <a:r>
              <a:rPr lang="en-US" dirty="0" smtClean="0"/>
              <a:t>Handbooks</a:t>
            </a:r>
          </a:p>
          <a:p>
            <a:pPr lvl="1"/>
            <a:r>
              <a:rPr lang="en-US" dirty="0" smtClean="0"/>
              <a:t>Person to Person Ambassador </a:t>
            </a:r>
          </a:p>
          <a:p>
            <a:pPr lvl="1"/>
            <a:r>
              <a:rPr lang="en-US" dirty="0" smtClean="0"/>
              <a:t>Spokesperson Ambassador </a:t>
            </a:r>
          </a:p>
          <a:p>
            <a:r>
              <a:rPr lang="en-US" dirty="0" smtClean="0"/>
              <a:t>Tools to support Coordinators and Ambassadors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at:  http</a:t>
            </a:r>
            <a:r>
              <a:rPr lang="en-US" dirty="0" smtClean="0"/>
              <a:t>://www.cdc.gov/arthritis</a:t>
            </a:r>
            <a:r>
              <a:rPr lang="en-US" dirty="0"/>
              <a:t>/ </a:t>
            </a:r>
            <a:r>
              <a:rPr lang="en-US" dirty="0" smtClean="0"/>
              <a:t>interventions/marketing-support/index.html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010400" cy="4419600"/>
          </a:xfrm>
        </p:spPr>
        <p:txBody>
          <a:bodyPr/>
          <a:lstStyle/>
          <a:p>
            <a:r>
              <a:rPr lang="en-US" dirty="0" smtClean="0"/>
              <a:t>Most consumers not aware SME workshops exist</a:t>
            </a:r>
          </a:p>
          <a:p>
            <a:pPr lvl="1"/>
            <a:r>
              <a:rPr lang="en-US" dirty="0" smtClean="0"/>
              <a:t>Want to learn from “people like me” </a:t>
            </a:r>
          </a:p>
          <a:p>
            <a:r>
              <a:rPr lang="en-US" dirty="0" smtClean="0"/>
              <a:t>Grassroots marketing can create     “word of mouth” buzz</a:t>
            </a:r>
          </a:p>
          <a:p>
            <a:r>
              <a:rPr lang="en-US" dirty="0" smtClean="0"/>
              <a:t>Participants can be good “ambassadors” to promote programs</a:t>
            </a:r>
          </a:p>
          <a:p>
            <a:r>
              <a:rPr lang="en-US" i="1" dirty="0" smtClean="0"/>
              <a:t>Spread the Word </a:t>
            </a:r>
            <a:r>
              <a:rPr lang="en-US" dirty="0" smtClean="0"/>
              <a:t>guide can help you train and support your ambassadors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Teresa J. Brady, PhD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Senior Behavioral Scientist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Arthritis Program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Centers for Disease Control and Prevention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4770 Buford Hwy NE  MD K-51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Atlanta GA 30345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770-488-5856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B0F0"/>
                </a:solidFill>
                <a:hlinkClick r:id="rId2"/>
              </a:rPr>
              <a:t>tob9@cdc.gov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770-488-5856</a:t>
            </a:r>
          </a:p>
        </p:txBody>
      </p:sp>
      <p:sp>
        <p:nvSpPr>
          <p:cNvPr id="111619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3" descr="C:\Documents and Settings\tob9\Local Settings\Temporary Internet Files\Content.IE5\EWX1MW0C\MC90043154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429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402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47800"/>
          </a:xfrm>
        </p:spPr>
        <p:txBody>
          <a:bodyPr/>
          <a:lstStyle/>
          <a:p>
            <a:r>
              <a:rPr lang="en-US" dirty="0" smtClean="0"/>
              <a:t>Social Media 101: </a:t>
            </a:r>
            <a:br>
              <a:rPr lang="en-US" dirty="0" smtClean="0"/>
            </a:br>
            <a:r>
              <a:rPr lang="en-US" dirty="0" smtClean="0"/>
              <a:t>Hello! Is Anyone Out There?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Vivien Minton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Communications Manager</a:t>
            </a:r>
          </a:p>
          <a:p>
            <a:r>
              <a:rPr lang="en-US" dirty="0" smtClean="0"/>
              <a:t>Partners in 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media is people using online community groups (like Facebook and </a:t>
            </a:r>
            <a:r>
              <a:rPr lang="en-US" dirty="0"/>
              <a:t>T</a:t>
            </a:r>
            <a:r>
              <a:rPr lang="en-US" dirty="0" smtClean="0"/>
              <a:t>witter) to share info with each other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Simply, it’s people having a conversation, online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157771" cy="2937264"/>
          </a:xfrm>
        </p:spPr>
      </p:pic>
    </p:spTree>
    <p:extLst>
      <p:ext uri="{BB962C8B-B14F-4D97-AF65-F5344CB8AC3E}">
        <p14:creationId xmlns:p14="http://schemas.microsoft.com/office/powerpoint/2010/main" val="17589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 relevant to you?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2" y="1752600"/>
            <a:ext cx="4422288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39624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People don’t know about the CDSME workshops</a:t>
            </a:r>
          </a:p>
          <a:p>
            <a:endParaRPr lang="en-US" dirty="0"/>
          </a:p>
          <a:p>
            <a:r>
              <a:rPr lang="en-US" dirty="0"/>
              <a:t>How do most participants learn about health self-management workshops?</a:t>
            </a:r>
          </a:p>
          <a:p>
            <a:endParaRPr lang="en-US" dirty="0"/>
          </a:p>
          <a:p>
            <a:r>
              <a:rPr lang="en-US" dirty="0"/>
              <a:t>Word of mouth</a:t>
            </a:r>
          </a:p>
          <a:p>
            <a:endParaRPr lang="en-US" dirty="0"/>
          </a:p>
          <a:p>
            <a:r>
              <a:rPr lang="en-US" dirty="0"/>
              <a:t>Social media IS word of mouth, online</a:t>
            </a:r>
          </a:p>
        </p:txBody>
      </p:sp>
    </p:spTree>
    <p:extLst>
      <p:ext uri="{BB962C8B-B14F-4D97-AF65-F5344CB8AC3E}">
        <p14:creationId xmlns:p14="http://schemas.microsoft.com/office/powerpoint/2010/main" val="19284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it’s relevant?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 2014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208 million active users in US</a:t>
            </a:r>
          </a:p>
          <a:p>
            <a:r>
              <a:rPr lang="en-US" dirty="0" smtClean="0"/>
              <a:t>71% of all adults online are on FB (58% of entire population)</a:t>
            </a:r>
          </a:p>
          <a:p>
            <a:r>
              <a:rPr lang="en-US" dirty="0" smtClean="0"/>
              <a:t>85% of all sharing activity happens on FB</a:t>
            </a:r>
          </a:p>
          <a:p>
            <a:r>
              <a:rPr lang="en-US" dirty="0" smtClean="0"/>
              <a:t>56% of online users aged 65+ use FB, up from 45% in 2013 and 35% in 2012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Twitter 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041775" cy="3429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53 million active users in US</a:t>
            </a:r>
          </a:p>
          <a:p>
            <a:r>
              <a:rPr lang="en-US" dirty="0" smtClean="0"/>
              <a:t>23% of all adults online are on Twitter, up from 18% in 2013</a:t>
            </a:r>
          </a:p>
          <a:p>
            <a:r>
              <a:rPr lang="en-US" dirty="0" smtClean="0"/>
              <a:t>10% are 65+ up from 5% in 2013</a:t>
            </a:r>
          </a:p>
          <a:p>
            <a:endParaRPr lang="en-US" dirty="0"/>
          </a:p>
          <a:p>
            <a:r>
              <a:rPr lang="en-US" sz="1500" dirty="0"/>
              <a:t>http://www.pewinternet.org/2015/01/09/demographics-of-key-social-networking-platforms-2/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47382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19" y="1644015"/>
            <a:ext cx="315101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Ok, but how </a:t>
            </a:r>
            <a:r>
              <a:rPr lang="en-US" sz="3600" dirty="0"/>
              <a:t>can I </a:t>
            </a:r>
            <a:r>
              <a:rPr lang="en-US" sz="3600" dirty="0" smtClean="0"/>
              <a:t>use social media to put butts in seats?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58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5800" b="1" cap="all" dirty="0" smtClean="0">
                <a:solidFill>
                  <a:schemeClr val="accent2">
                    <a:lumMod val="75000"/>
                  </a:schemeClr>
                </a:solidFill>
              </a:rPr>
              <a:t>ngage</a:t>
            </a:r>
            <a:r>
              <a:rPr lang="en-US" sz="5800" dirty="0" smtClean="0"/>
              <a:t> with people who are relevant to you and make them </a:t>
            </a:r>
            <a:r>
              <a:rPr lang="en-US" sz="5200" b="1" dirty="0" smtClean="0">
                <a:solidFill>
                  <a:srgbClr val="00B050"/>
                </a:solidFill>
              </a:rPr>
              <a:t>AMBASSADORS</a:t>
            </a:r>
            <a:r>
              <a:rPr lang="en-US" sz="5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315200" cy="4114800"/>
          </a:xfrm>
        </p:spPr>
        <p:txBody>
          <a:bodyPr/>
          <a:lstStyle/>
          <a:p>
            <a:r>
              <a:rPr lang="en-US" sz="3200" dirty="0" smtClean="0"/>
              <a:t>What did we learn from audience research? </a:t>
            </a:r>
          </a:p>
          <a:p>
            <a:endParaRPr lang="en-US" sz="1600" dirty="0" smtClean="0"/>
          </a:p>
          <a:p>
            <a:r>
              <a:rPr lang="en-US" sz="3200" dirty="0" smtClean="0"/>
              <a:t>What is “grassroots” marketing?</a:t>
            </a:r>
          </a:p>
          <a:p>
            <a:endParaRPr lang="en-US" sz="1600" dirty="0" smtClean="0"/>
          </a:p>
          <a:p>
            <a:r>
              <a:rPr lang="en-US" sz="3200" dirty="0" smtClean="0"/>
              <a:t>How can I use successful participants as grassroots marketers?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your ambassadors?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Workshop leaders</a:t>
            </a:r>
          </a:p>
          <a:p>
            <a:r>
              <a:rPr lang="en-US" dirty="0" smtClean="0"/>
              <a:t>Successful participants</a:t>
            </a:r>
          </a:p>
          <a:p>
            <a:r>
              <a:rPr lang="en-US" dirty="0" smtClean="0"/>
              <a:t>Master trainers</a:t>
            </a:r>
          </a:p>
          <a:p>
            <a:r>
              <a:rPr lang="en-US" dirty="0" smtClean="0"/>
              <a:t>Charities/advocacy groups (AARP, Arthritis </a:t>
            </a:r>
            <a:r>
              <a:rPr lang="en-US" dirty="0" err="1" smtClean="0"/>
              <a:t>Fndn</a:t>
            </a:r>
            <a:r>
              <a:rPr lang="en-US" dirty="0" smtClean="0"/>
              <a:t>, Diabetes Assn…)</a:t>
            </a:r>
          </a:p>
          <a:p>
            <a:r>
              <a:rPr lang="en-US" dirty="0" smtClean="0"/>
              <a:t>Local community groups (churches, reading groups, libraries, community centers…)</a:t>
            </a:r>
          </a:p>
          <a:p>
            <a:r>
              <a:rPr lang="en-US" dirty="0" smtClean="0"/>
              <a:t>Health plans, physician groups, MDs</a:t>
            </a:r>
          </a:p>
          <a:p>
            <a:r>
              <a:rPr lang="en-US" dirty="0" smtClean="0"/>
              <a:t>Your organization</a:t>
            </a:r>
          </a:p>
          <a:p>
            <a:r>
              <a:rPr lang="en-US" dirty="0" smtClean="0"/>
              <a:t>You!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2221944" cy="4724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16" y="3284300"/>
            <a:ext cx="1691640" cy="214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749">
            <a:off x="4659676" y="2358470"/>
            <a:ext cx="1920240" cy="185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91">
            <a:off x="6706541" y="1443538"/>
            <a:ext cx="1823197" cy="1840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517">
            <a:off x="3800116" y="4707799"/>
            <a:ext cx="1150205" cy="1441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59" y="4356326"/>
            <a:ext cx="1948904" cy="12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295400"/>
          </a:xfrm>
        </p:spPr>
        <p:txBody>
          <a:bodyPr/>
          <a:lstStyle/>
          <a:p>
            <a:r>
              <a:rPr lang="en-US" sz="3600" dirty="0" smtClean="0"/>
              <a:t>How do you engage with them?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762000"/>
          </a:xfrm>
        </p:spPr>
        <p:txBody>
          <a:bodyPr>
            <a:noAutofit/>
          </a:bodyPr>
          <a:lstStyle/>
          <a:p>
            <a:r>
              <a:rPr lang="en-US" sz="4400" dirty="0"/>
              <a:t>Using the </a:t>
            </a:r>
            <a:r>
              <a:rPr lang="en-US" sz="4400" b="1" dirty="0">
                <a:solidFill>
                  <a:srgbClr val="00B050"/>
                </a:solidFill>
              </a:rPr>
              <a:t>60</a:t>
            </a:r>
            <a:r>
              <a:rPr lang="en-US" sz="4400" dirty="0"/>
              <a:t>/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r>
              <a:rPr lang="en-US" sz="4400" dirty="0"/>
              <a:t>/</a:t>
            </a:r>
            <a:r>
              <a:rPr lang="en-US" sz="4400" b="1" dirty="0">
                <a:solidFill>
                  <a:schemeClr val="accent2"/>
                </a:solidFill>
              </a:rPr>
              <a:t>10</a:t>
            </a:r>
            <a:r>
              <a:rPr lang="en-US" sz="4400" dirty="0"/>
              <a:t> rule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59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60% </a:t>
            </a:r>
            <a:r>
              <a:rPr lang="en-US" sz="3600" dirty="0" smtClean="0"/>
              <a:t>should be content you </a:t>
            </a:r>
            <a:r>
              <a:rPr lang="en-US" sz="3600" b="1" dirty="0" smtClean="0">
                <a:solidFill>
                  <a:srgbClr val="00B050"/>
                </a:solidFill>
              </a:rPr>
              <a:t>CURATED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30% </a:t>
            </a:r>
            <a:r>
              <a:rPr lang="en-US" sz="3600" dirty="0" smtClean="0"/>
              <a:t>should be content you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CREATED</a:t>
            </a:r>
          </a:p>
          <a:p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chemeClr val="accent2"/>
                </a:solidFill>
              </a:rPr>
              <a:t>10% </a:t>
            </a:r>
            <a:r>
              <a:rPr lang="en-US" sz="3600" dirty="0" smtClean="0"/>
              <a:t>should be </a:t>
            </a:r>
            <a:r>
              <a:rPr lang="en-US" sz="3600" b="1" dirty="0" smtClean="0">
                <a:solidFill>
                  <a:schemeClr val="accent2"/>
                </a:solidFill>
              </a:rPr>
              <a:t>CALLS TO ACTION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60% curated?  </a:t>
            </a:r>
            <a:r>
              <a:rPr lang="en-US" dirty="0" smtClean="0"/>
              <a:t>What does that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01586"/>
            <a:ext cx="4038600" cy="3962401"/>
          </a:xfrm>
        </p:spPr>
        <p:txBody>
          <a:bodyPr/>
          <a:lstStyle/>
          <a:p>
            <a:r>
              <a:rPr lang="en-US" dirty="0" smtClean="0"/>
              <a:t>That 60% of your social media activity should be </a:t>
            </a:r>
            <a:r>
              <a:rPr lang="en-US" dirty="0" smtClean="0">
                <a:solidFill>
                  <a:srgbClr val="FF0000"/>
                </a:solidFill>
              </a:rPr>
              <a:t>content created by others </a:t>
            </a:r>
            <a:r>
              <a:rPr lang="en-US" dirty="0" smtClean="0"/>
              <a:t>that’s relevant to your community.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343400" cy="8507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23423"/>
            <a:ext cx="5501640" cy="96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4343399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22364"/>
            <a:ext cx="2857500" cy="32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it allows you to </a:t>
            </a:r>
            <a:r>
              <a:rPr lang="en-US" b="1" dirty="0" smtClean="0">
                <a:solidFill>
                  <a:schemeClr val="accent2"/>
                </a:solidFill>
              </a:rPr>
              <a:t>ENGAGE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with your community on a topic that’s relevant to THEM</a:t>
            </a:r>
          </a:p>
          <a:p>
            <a:r>
              <a:rPr lang="en-US" dirty="0" smtClean="0"/>
              <a:t>Because it helps develop your trustworthiness and </a:t>
            </a:r>
            <a:r>
              <a:rPr lang="en-US" b="1" dirty="0" smtClean="0">
                <a:solidFill>
                  <a:srgbClr val="00B050"/>
                </a:solidFill>
              </a:rPr>
              <a:t>CREDIBILITY</a:t>
            </a:r>
          </a:p>
          <a:p>
            <a:r>
              <a:rPr lang="en-US" dirty="0" smtClean="0"/>
              <a:t>Because it INFORMS your community and provides them with information that’s of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VALUE</a:t>
            </a:r>
            <a:endParaRPr lang="en-US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1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And most importantly…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629400" cy="213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Because effective </a:t>
            </a:r>
            <a:r>
              <a:rPr lang="en-US" sz="3600" dirty="0"/>
              <a:t>communication on </a:t>
            </a:r>
            <a:r>
              <a:rPr lang="en-US" sz="3600" dirty="0">
                <a:solidFill>
                  <a:srgbClr val="FF0000"/>
                </a:solidFill>
              </a:rPr>
              <a:t>social media </a:t>
            </a:r>
            <a:r>
              <a:rPr lang="en-US" sz="3600" dirty="0"/>
              <a:t>is 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00B050"/>
                </a:solidFill>
              </a:rPr>
              <a:t>NOT ABOUT THE HARD SELL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30% created? </a:t>
            </a:r>
            <a:r>
              <a:rPr lang="en-US" dirty="0" smtClean="0"/>
              <a:t>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788" y="1524000"/>
            <a:ext cx="4038600" cy="1905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30% of your social media activity should </a:t>
            </a:r>
            <a:r>
              <a:rPr lang="en-US" sz="3000" dirty="0" smtClean="0">
                <a:solidFill>
                  <a:srgbClr val="00B050"/>
                </a:solidFill>
              </a:rPr>
              <a:t>show what you do </a:t>
            </a:r>
            <a:r>
              <a:rPr lang="en-US" sz="3000" dirty="0" smtClean="0"/>
              <a:t>and how it’s successful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4382652"/>
            <a:ext cx="350878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photo/s and mini case study, posted to Facebook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‘fun fact’ and a picture from a workshop posted to Twitter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598427" cy="223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2872286" cy="2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only 30%?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566862"/>
            <a:ext cx="3743325" cy="3876675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people want to see and hear about what you do (and can do for them)</a:t>
            </a:r>
          </a:p>
          <a:p>
            <a:r>
              <a:rPr lang="en-US" dirty="0"/>
              <a:t>But they won’t listen if you talk about yourself all day long</a:t>
            </a:r>
          </a:p>
          <a:p>
            <a:r>
              <a:rPr lang="en-US" dirty="0"/>
              <a:t>And you may not have enough created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10% call to 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4038600" cy="3962401"/>
          </a:xfrm>
        </p:spPr>
        <p:txBody>
          <a:bodyPr/>
          <a:lstStyle/>
          <a:p>
            <a:r>
              <a:rPr lang="en-US" dirty="0" smtClean="0"/>
              <a:t>Because you want butts in seats</a:t>
            </a:r>
          </a:p>
          <a:p>
            <a:r>
              <a:rPr lang="en-US" dirty="0" smtClean="0"/>
              <a:t>But too much selling (even if it’s for something that’s really good) is a big turnoff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2641600" cy="3962400"/>
          </a:xfrm>
        </p:spPr>
      </p:pic>
    </p:spTree>
    <p:extLst>
      <p:ext uri="{BB962C8B-B14F-4D97-AF65-F5344CB8AC3E}">
        <p14:creationId xmlns:p14="http://schemas.microsoft.com/office/powerpoint/2010/main" val="12910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Ok!  So where do I start?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Keep it </a:t>
            </a:r>
            <a:r>
              <a:rPr lang="en-US" sz="4400" dirty="0" smtClean="0">
                <a:solidFill>
                  <a:srgbClr val="00B050"/>
                </a:solidFill>
              </a:rPr>
              <a:t>simple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07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imperative to….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391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… put “butts in seats”</a:t>
            </a:r>
            <a:endParaRPr lang="en-US" sz="4800" dirty="0"/>
          </a:p>
        </p:txBody>
      </p:sp>
      <p:pic>
        <p:nvPicPr>
          <p:cNvPr id="1029" name="Picture 5" descr="C:\Users\Teresa J. Brady\AppData\Local\Microsoft\Windows\Temporary Internet Files\Content.IE5\PCBU35DP\chairs-meeting-colou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3964554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Teresa J. Brady\AppData\Local\Microsoft\Windows\Temporary Internet Files\Content.IE5\PCBU35DP\sbGro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64" y="4597510"/>
            <a:ext cx="4066373" cy="19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6" y="2362199"/>
            <a:ext cx="3742503" cy="24824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38600" cy="2275078"/>
          </a:xfrm>
        </p:spPr>
      </p:pic>
    </p:spTree>
    <p:extLst>
      <p:ext uri="{BB962C8B-B14F-4D97-AF65-F5344CB8AC3E}">
        <p14:creationId xmlns:p14="http://schemas.microsoft.com/office/powerpoint/2010/main" val="24616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2532628" cy="4717443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91000" y="2590800"/>
            <a:ext cx="4038600" cy="3657600"/>
          </a:xfrm>
        </p:spPr>
        <p:txBody>
          <a:bodyPr/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PAGE</a:t>
            </a:r>
            <a:r>
              <a:rPr lang="en-US" dirty="0"/>
              <a:t> (not a profile) for your </a:t>
            </a:r>
            <a:r>
              <a:rPr lang="en-US" dirty="0" smtClean="0"/>
              <a:t>workshops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3886201"/>
          </a:xfrm>
        </p:spPr>
        <p:txBody>
          <a:bodyPr>
            <a:noAutofit/>
          </a:bodyPr>
          <a:lstStyle/>
          <a:p>
            <a:r>
              <a:rPr lang="en-US" sz="2600" dirty="0" smtClean="0"/>
              <a:t>Add a header image, a logo (if you have one) and a blurb ABOUT your program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Search for organizations </a:t>
            </a:r>
            <a:r>
              <a:rPr lang="en-US" sz="2600" dirty="0"/>
              <a:t>that are relevant to </a:t>
            </a:r>
            <a:r>
              <a:rPr lang="en-US" sz="2600" dirty="0" smtClean="0"/>
              <a:t>you and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their pages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47" y="4191000"/>
            <a:ext cx="838200" cy="533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14800" cy="3331488"/>
          </a:xfrm>
        </p:spPr>
      </p:pic>
    </p:spTree>
    <p:extLst>
      <p:ext uri="{BB962C8B-B14F-4D97-AF65-F5344CB8AC3E}">
        <p14:creationId xmlns:p14="http://schemas.microsoft.com/office/powerpoint/2010/main" val="37664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038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can I do with only 140 characters?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Create awareness</a:t>
            </a:r>
          </a:p>
          <a:p>
            <a:pPr lvl="1"/>
            <a:r>
              <a:rPr lang="en-US" dirty="0" smtClean="0"/>
              <a:t>Connect </a:t>
            </a:r>
            <a:r>
              <a:rPr lang="en-US" b="1" dirty="0">
                <a:solidFill>
                  <a:srgbClr val="FF0000"/>
                </a:solidFill>
              </a:rPr>
              <a:t>@ </a:t>
            </a:r>
            <a:r>
              <a:rPr lang="en-US" dirty="0" smtClean="0"/>
              <a:t>w/ambassadors, partners and influencers</a:t>
            </a:r>
          </a:p>
          <a:p>
            <a:pPr lvl="1"/>
            <a:r>
              <a:rPr lang="en-US" dirty="0" smtClean="0"/>
              <a:t>Find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people and organizations that can help you</a:t>
            </a:r>
          </a:p>
          <a:p>
            <a:pPr lvl="1"/>
            <a:r>
              <a:rPr lang="en-US" dirty="0" smtClean="0"/>
              <a:t>Retweet their content </a:t>
            </a:r>
            <a:r>
              <a:rPr lang="en-US" b="1" dirty="0" smtClean="0">
                <a:solidFill>
                  <a:srgbClr val="FF0000"/>
                </a:solidFill>
              </a:rPr>
              <a:t>RT@</a:t>
            </a:r>
            <a:r>
              <a:rPr lang="en-US" b="1" dirty="0"/>
              <a:t> </a:t>
            </a:r>
            <a:r>
              <a:rPr lang="en-US" dirty="0" smtClean="0"/>
              <a:t>to build </a:t>
            </a:r>
            <a:r>
              <a:rPr lang="en-US" dirty="0"/>
              <a:t>relationships with </a:t>
            </a:r>
            <a:r>
              <a:rPr lang="en-US" dirty="0" smtClean="0"/>
              <a:t>them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5181600" cy="3352800"/>
          </a:xfrm>
        </p:spPr>
      </p:pic>
    </p:spTree>
    <p:extLst>
      <p:ext uri="{BB962C8B-B14F-4D97-AF65-F5344CB8AC3E}">
        <p14:creationId xmlns:p14="http://schemas.microsoft.com/office/powerpoint/2010/main" val="1764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Set up a </a:t>
            </a:r>
            <a:r>
              <a:rPr lang="en-US" dirty="0"/>
              <a:t>T</a:t>
            </a:r>
            <a:r>
              <a:rPr lang="en-US" dirty="0" smtClean="0"/>
              <a:t>witter account by selecting a name (keep it short), an image and a quick blurb </a:t>
            </a:r>
          </a:p>
          <a:p>
            <a:r>
              <a:rPr lang="en-US" dirty="0" smtClean="0"/>
              <a:t>Use the hashtag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b="1" dirty="0" smtClean="0"/>
              <a:t> </a:t>
            </a:r>
            <a:r>
              <a:rPr lang="en-US" dirty="0" smtClean="0"/>
              <a:t>symbol to search for topics relevant to you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#diabetes #arthritis #</a:t>
            </a:r>
            <a:r>
              <a:rPr lang="en-US" b="1" dirty="0" err="1" smtClean="0">
                <a:solidFill>
                  <a:srgbClr val="FF0000"/>
                </a:solidFill>
              </a:rPr>
              <a:t>chronicpain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Then start following people / organizations that tweet about topics relevant to you</a:t>
            </a:r>
          </a:p>
          <a:p>
            <a:r>
              <a:rPr lang="en-US" dirty="0" smtClean="0"/>
              <a:t>You’ll probably find they’ll start following you too!</a:t>
            </a:r>
          </a:p>
          <a:p>
            <a:r>
              <a:rPr lang="en-US" dirty="0" smtClean="0"/>
              <a:t>Use the at </a:t>
            </a:r>
            <a:r>
              <a:rPr lang="en-US" b="1" dirty="0" smtClean="0">
                <a:solidFill>
                  <a:srgbClr val="00B050"/>
                </a:solidFill>
              </a:rPr>
              <a:t>@</a:t>
            </a:r>
            <a:r>
              <a:rPr lang="en-US" dirty="0" smtClean="0"/>
              <a:t> symbol to tweet a public message to another user </a:t>
            </a:r>
            <a:r>
              <a:rPr lang="en-US" dirty="0" err="1" smtClean="0"/>
              <a:t>eg</a:t>
            </a:r>
            <a:r>
              <a:rPr lang="en-US" dirty="0" smtClean="0"/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50"/>
                </a:solidFill>
                <a:hlinkClick r:id="rId2"/>
              </a:rPr>
              <a:t>@</a:t>
            </a:r>
            <a:r>
              <a:rPr lang="en-US" b="1" dirty="0" err="1" smtClean="0">
                <a:solidFill>
                  <a:srgbClr val="00B050"/>
                </a:solidFill>
                <a:hlinkClick r:id="rId2"/>
              </a:rPr>
              <a:t>ArthritisFdn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Retweet relevant content using </a:t>
            </a:r>
            <a:r>
              <a:rPr lang="en-US" b="1" dirty="0" smtClean="0">
                <a:solidFill>
                  <a:srgbClr val="00B050"/>
                </a:solidFill>
              </a:rPr>
              <a:t>RT@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3429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Twitter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191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Twitter is a public, searchable forum, so be nice!</a:t>
            </a:r>
          </a:p>
          <a:p>
            <a:r>
              <a:rPr lang="en-US" dirty="0" smtClean="0"/>
              <a:t>Quality over quantity (watch your </a:t>
            </a:r>
            <a:r>
              <a:rPr lang="en-US" b="1" dirty="0" smtClean="0">
                <a:solidFill>
                  <a:srgbClr val="00B050"/>
                </a:solidFill>
              </a:rPr>
              <a:t>60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ratio)</a:t>
            </a:r>
          </a:p>
          <a:p>
            <a:r>
              <a:rPr lang="en-US" dirty="0" smtClean="0"/>
              <a:t>Acknowledge supporters or other organizations trying to do good in your field using </a:t>
            </a:r>
            <a:r>
              <a:rPr lang="en-US" b="1" dirty="0" smtClean="0">
                <a:solidFill>
                  <a:srgbClr val="FF0000"/>
                </a:solidFill>
              </a:rPr>
              <a:t>@</a:t>
            </a:r>
          </a:p>
          <a:p>
            <a:r>
              <a:rPr lang="en-US" dirty="0" smtClean="0"/>
              <a:t>Follow people and organizations that follow you (as long as their tweets are relevant)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29" y="1447800"/>
            <a:ext cx="3396342" cy="3962400"/>
          </a:xfrm>
        </p:spPr>
      </p:pic>
    </p:spTree>
    <p:extLst>
      <p:ext uri="{BB962C8B-B14F-4D97-AF65-F5344CB8AC3E}">
        <p14:creationId xmlns:p14="http://schemas.microsoft.com/office/powerpoint/2010/main" val="21457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that content…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905000"/>
            <a:ext cx="3886200" cy="3886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What happened this week that was interesting/ entertaining and invites conversation?</a:t>
            </a:r>
          </a:p>
          <a:p>
            <a:pPr lvl="1"/>
            <a:r>
              <a:rPr lang="en-US" dirty="0"/>
              <a:t>What did you do to help someone achieve success?</a:t>
            </a:r>
          </a:p>
          <a:p>
            <a:pPr lvl="1"/>
            <a:r>
              <a:rPr lang="en-US" dirty="0"/>
              <a:t>What advice have people been asking you for?</a:t>
            </a:r>
          </a:p>
          <a:p>
            <a:pPr lvl="1"/>
            <a:r>
              <a:rPr lang="en-US" dirty="0"/>
              <a:t>What new research/ data/ information can you share from other relevant organizations?</a:t>
            </a:r>
          </a:p>
          <a:p>
            <a:pPr lvl="1"/>
            <a:r>
              <a:rPr lang="en-US" dirty="0"/>
              <a:t>What’s happening RIGHT NOW that you can tweet an image of or post to Facebook?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content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943030"/>
              </p:ext>
            </p:extLst>
          </p:nvPr>
        </p:nvGraphicFramePr>
        <p:xfrm>
          <a:off x="381000" y="1295400"/>
          <a:ext cx="8229600" cy="427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752600"/>
                <a:gridCol w="1447800"/>
                <a:gridCol w="1371600"/>
                <a:gridCol w="1371600"/>
                <a:gridCol w="1371600"/>
              </a:tblGrid>
              <a:tr h="5266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</a:tr>
              <a:tr h="1737996">
                <a:tc>
                  <a:txBody>
                    <a:bodyPr/>
                    <a:lstStyle/>
                    <a:p>
                      <a:r>
                        <a:rPr lang="en-US" dirty="0" smtClean="0"/>
                        <a:t>Week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 of</a:t>
                      </a:r>
                      <a:r>
                        <a:rPr lang="en-US" baseline="0" dirty="0" smtClean="0"/>
                        <a:t> Diabetes Awareness Month. Post support and workshop image #</a:t>
                      </a:r>
                      <a:r>
                        <a:rPr lang="en-US" baseline="0" dirty="0" err="1" smtClean="0"/>
                        <a:t>stopdiabetes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@</a:t>
                      </a:r>
                    </a:p>
                    <a:p>
                      <a:r>
                        <a:rPr lang="en-US" dirty="0" smtClean="0"/>
                        <a:t>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Photos</a:t>
                      </a:r>
                      <a:r>
                        <a:rPr lang="en-US" baseline="0" dirty="0" smtClean="0"/>
                        <a:t> of Santa Clarita healthier living workshop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@</a:t>
                      </a:r>
                    </a:p>
                    <a:p>
                      <a:r>
                        <a:rPr lang="en-US" dirty="0" smtClean="0"/>
                        <a:t>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Announce</a:t>
                      </a:r>
                      <a:r>
                        <a:rPr lang="en-US" baseline="0" dirty="0" smtClean="0"/>
                        <a:t> new workshop date</a:t>
                      </a:r>
                      <a:endParaRPr lang="en-US" dirty="0"/>
                    </a:p>
                  </a:txBody>
                  <a:tcPr/>
                </a:tc>
              </a:tr>
              <a:tr h="1500996">
                <a:tc>
                  <a:txBody>
                    <a:bodyPr/>
                    <a:lstStyle/>
                    <a:p>
                      <a:r>
                        <a:rPr lang="en-US" dirty="0" smtClean="0"/>
                        <a:t>Week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diabetes-friendly</a:t>
                      </a:r>
                      <a:r>
                        <a:rPr lang="en-US" baseline="0" dirty="0" smtClean="0"/>
                        <a:t> recipe for #</a:t>
                      </a:r>
                      <a:r>
                        <a:rPr lang="en-US" baseline="0" dirty="0" err="1" smtClean="0"/>
                        <a:t>meatlessmonday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 and mini-case</a:t>
                      </a:r>
                      <a:r>
                        <a:rPr lang="en-US" baseline="0" dirty="0" smtClean="0"/>
                        <a:t> study of Maria’s journey with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 @</a:t>
                      </a:r>
                    </a:p>
                    <a:p>
                      <a:r>
                        <a:rPr lang="en-US" dirty="0" smtClean="0"/>
                        <a:t>Share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workshop dates reminder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RT@</a:t>
                      </a:r>
                    </a:p>
                    <a:p>
                      <a:r>
                        <a:rPr lang="en-US" dirty="0" smtClean="0"/>
                        <a:t>Share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Tell other people that you’ve gone social!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2" y="1752600"/>
            <a:ext cx="3055835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9624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Send out an email/e-blast to your contact database</a:t>
            </a:r>
          </a:p>
          <a:p>
            <a:r>
              <a:rPr lang="en-US" dirty="0"/>
              <a:t>Get a blurb in your organizations newsletter/ blog/ webpage</a:t>
            </a:r>
          </a:p>
          <a:p>
            <a:r>
              <a:rPr lang="en-US" dirty="0"/>
              <a:t>Add social media icons to all your emails</a:t>
            </a:r>
          </a:p>
          <a:p>
            <a:r>
              <a:rPr lang="en-US" dirty="0"/>
              <a:t>Engage your own team to spread the word</a:t>
            </a:r>
          </a:p>
          <a:p>
            <a:r>
              <a:rPr lang="en-US" dirty="0"/>
              <a:t>Tell </a:t>
            </a:r>
            <a:r>
              <a:rPr lang="en-US" dirty="0" smtClean="0"/>
              <a:t>your own network of people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 beginning? Start with Twitter and Facebook</a:t>
            </a:r>
          </a:p>
          <a:p>
            <a:r>
              <a:rPr lang="en-US" dirty="0" smtClean="0"/>
              <a:t>Build a content plan</a:t>
            </a:r>
          </a:p>
          <a:p>
            <a:r>
              <a:rPr lang="en-US" dirty="0" smtClean="0"/>
              <a:t>Use images. A LOT! </a:t>
            </a:r>
          </a:p>
          <a:p>
            <a:r>
              <a:rPr lang="en-US" dirty="0" smtClean="0"/>
              <a:t>Remember the </a:t>
            </a:r>
            <a:r>
              <a:rPr lang="en-US" b="1" dirty="0" smtClean="0">
                <a:solidFill>
                  <a:srgbClr val="00B050"/>
                </a:solidFill>
              </a:rPr>
              <a:t>60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dirty="0" smtClean="0"/>
              <a:t>rule</a:t>
            </a:r>
          </a:p>
          <a:p>
            <a:r>
              <a:rPr lang="en-US" dirty="0" smtClean="0"/>
              <a:t>Be nice</a:t>
            </a:r>
          </a:p>
          <a:p>
            <a:r>
              <a:rPr lang="en-US" dirty="0" smtClean="0"/>
              <a:t>Be responsive</a:t>
            </a:r>
          </a:p>
          <a:p>
            <a:r>
              <a:rPr lang="en-US" dirty="0" smtClean="0"/>
              <a:t>Make it easy for people to find and follow you</a:t>
            </a:r>
          </a:p>
          <a:p>
            <a:r>
              <a:rPr lang="en-US" dirty="0" smtClean="0"/>
              <a:t>Tell people that you’re there!</a:t>
            </a:r>
          </a:p>
          <a:p>
            <a:r>
              <a:rPr lang="en-US" dirty="0" smtClean="0"/>
              <a:t>Be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personal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" name="Picture 10" descr="C:\Users\Teresa J. Brady\AppData\Local\Microsoft\Windows\Temporary Internet Files\Content.IE5\9EQYFZAA\handshak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03478"/>
            <a:ext cx="4110038" cy="27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11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Comments?</a:t>
            </a:r>
            <a:br>
              <a:rPr lang="en-US" dirty="0" smtClean="0"/>
            </a:br>
            <a:r>
              <a:rPr lang="en-US" dirty="0" smtClean="0"/>
              <a:t>Discussion?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309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Healthier Living </a:t>
            </a:r>
            <a:br>
              <a:rPr lang="en-US" dirty="0" smtClean="0"/>
            </a:br>
            <a:r>
              <a:rPr lang="en-US" dirty="0" smtClean="0"/>
              <a:t>Webinar &amp; Meeting 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7772400" cy="25371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Webinars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Tuesday, September 15, 2015 @ 2:00 – 3:30 pm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In-person Annual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Wednesday, November 18,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9:30 am – 3:30 pm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Natalie Zappella, MUP, MSW</a:t>
            </a:r>
          </a:p>
          <a:p>
            <a:pPr marL="0" indent="0" algn="ctr">
              <a:buNone/>
            </a:pPr>
            <a:r>
              <a:rPr lang="en-US" sz="1700" dirty="0">
                <a:latin typeface="Calisto MT" panose="02040603050505030304" pitchFamily="18" charset="0"/>
              </a:rPr>
              <a:t>Health Innovations Program</a:t>
            </a:r>
          </a:p>
          <a:p>
            <a:pPr marL="0" indent="0" algn="ctr">
              <a:buNone/>
            </a:pPr>
            <a:r>
              <a:rPr lang="en-US" sz="1700" dirty="0">
                <a:latin typeface="Calisto MT" panose="02040603050505030304" pitchFamily="18" charset="0"/>
              </a:rPr>
              <a:t>Program Director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  <a:hlinkClick r:id="rId2"/>
              </a:rPr>
              <a:t>nzappella@picf.org</a:t>
            </a:r>
            <a:endParaRPr lang="en-US" sz="1700" dirty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1700" dirty="0" smtClean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Kathryn Keogh, MPH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</a:rPr>
              <a:t>Project Manager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</a:rPr>
              <a:t>Health Innovation Programs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</a:rPr>
              <a:t>Partners in Care Foundation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  <a:hlinkClick r:id="rId3"/>
              </a:rPr>
              <a:t>kkeogh@picf.org</a:t>
            </a:r>
            <a:endParaRPr lang="en-US" sz="1700" dirty="0" smtClean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1700" dirty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Barb Heinzel, MPH,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CHES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</a:rPr>
              <a:t>Project Associate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</a:rPr>
              <a:t>Health Innovation Programs 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</a:rPr>
              <a:t>Partners in Care Foundation</a:t>
            </a:r>
          </a:p>
          <a:p>
            <a:pPr marL="0" indent="0" algn="ctr">
              <a:buNone/>
            </a:pPr>
            <a:r>
              <a:rPr lang="en-US" sz="1700" dirty="0" smtClean="0">
                <a:latin typeface="Calisto MT" panose="02040603050505030304" pitchFamily="18" charset="0"/>
                <a:hlinkClick r:id="rId4"/>
              </a:rPr>
              <a:t>bheinzel@picf.org</a:t>
            </a:r>
            <a:r>
              <a:rPr lang="en-US" sz="1700" dirty="0" smtClean="0">
                <a:latin typeface="Calisto MT" panose="02040603050505030304" pitchFamily="18" charset="0"/>
              </a:rPr>
              <a:t> </a:t>
            </a:r>
          </a:p>
          <a:p>
            <a:pPr marL="0" indent="0">
              <a:buNone/>
            </a:pPr>
            <a:endParaRPr lang="en-US" sz="1600" b="1" dirty="0">
              <a:latin typeface="Calisto MT" panose="020406030505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Lora Connolly</a:t>
            </a:r>
          </a:p>
          <a:p>
            <a:pPr marL="0" indent="0" algn="ctr">
              <a:buNone/>
            </a:pPr>
            <a:r>
              <a:rPr lang="en-US" sz="1600" dirty="0" smtClean="0">
                <a:latin typeface="Calisto MT" panose="02040603050505030304" pitchFamily="18" charset="0"/>
              </a:rPr>
              <a:t>Director</a:t>
            </a:r>
          </a:p>
          <a:p>
            <a:pPr marL="0" indent="0" algn="ctr">
              <a:buNone/>
            </a:pPr>
            <a:r>
              <a:rPr lang="en-US" sz="1600" dirty="0" smtClean="0">
                <a:latin typeface="Calisto MT" panose="02040603050505030304" pitchFamily="18" charset="0"/>
              </a:rPr>
              <a:t>CA Department of Aging</a:t>
            </a:r>
          </a:p>
          <a:p>
            <a:pPr marL="0" indent="0" algn="ctr">
              <a:buNone/>
            </a:pPr>
            <a:r>
              <a:rPr lang="en-US" sz="1600" dirty="0" smtClean="0">
                <a:latin typeface="Calisto MT" panose="02040603050505030304" pitchFamily="18" charset="0"/>
                <a:hlinkClick r:id="rId5"/>
              </a:rPr>
              <a:t>Lora.Connolly@aging.ca.gov</a:t>
            </a:r>
            <a:r>
              <a:rPr lang="en-US" sz="1600" dirty="0" smtClean="0">
                <a:latin typeface="Calisto MT" panose="0204060305050503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Teresa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J. Brady, PhD</a:t>
            </a:r>
          </a:p>
          <a:p>
            <a:pPr marL="0" indent="0" algn="ctr">
              <a:buNone/>
            </a:pPr>
            <a:r>
              <a:rPr lang="en-US" sz="1600" dirty="0">
                <a:latin typeface="Calisto MT" panose="02040603050505030304" pitchFamily="18" charset="0"/>
              </a:rPr>
              <a:t>Senior Behavioral Scientist</a:t>
            </a:r>
          </a:p>
          <a:p>
            <a:pPr marL="0" indent="0" algn="ctr">
              <a:buNone/>
            </a:pPr>
            <a:r>
              <a:rPr lang="en-US" sz="1600" dirty="0">
                <a:latin typeface="Calisto MT" panose="02040603050505030304" pitchFamily="18" charset="0"/>
              </a:rPr>
              <a:t>Arthritis Program</a:t>
            </a:r>
          </a:p>
          <a:p>
            <a:pPr marL="0" indent="0" algn="ctr">
              <a:buNone/>
            </a:pPr>
            <a:r>
              <a:rPr lang="en-US" sz="1600" dirty="0">
                <a:latin typeface="Calisto MT" panose="02040603050505030304" pitchFamily="18" charset="0"/>
              </a:rPr>
              <a:t>Centers for Disease Control and </a:t>
            </a:r>
            <a:r>
              <a:rPr lang="en-US" sz="1600" dirty="0" smtClean="0">
                <a:latin typeface="Calisto MT" panose="02040603050505030304" pitchFamily="18" charset="0"/>
              </a:rPr>
              <a:t>Prevention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  <a:hlinkClick r:id="rId6"/>
              </a:rPr>
              <a:t>tob9@cdc.gov</a:t>
            </a:r>
            <a:endParaRPr lang="en-US" sz="1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Vivien Minton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alisto MT" panose="02040603050505030304" pitchFamily="18" charset="0"/>
              </a:rPr>
              <a:t>Communications Manager</a:t>
            </a:r>
          </a:p>
          <a:p>
            <a:pPr marL="0" indent="0" algn="ctr">
              <a:buNone/>
            </a:pPr>
            <a:r>
              <a:rPr lang="en-US" sz="1600" dirty="0">
                <a:latin typeface="Calisto MT" panose="02040603050505030304" pitchFamily="18" charset="0"/>
              </a:rPr>
              <a:t>Partners in Care Foundation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7"/>
              </a:rPr>
              <a:t>vminton@picf.org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 algn="ctr">
              <a:buNone/>
            </a:pPr>
            <a:endParaRPr lang="en-US" sz="1600" dirty="0" smtClean="0">
              <a:latin typeface="Calisto MT" panose="020406030505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/>
              <a:t>How do most participants learn about your workshops?</a:t>
            </a:r>
            <a:endParaRPr lang="en-US" sz="4800" dirty="0"/>
          </a:p>
        </p:txBody>
      </p:sp>
      <p:pic>
        <p:nvPicPr>
          <p:cNvPr id="454658" name="Picture 2" descr="C:\Users\Terry\AppData\Local\Microsoft\Windows\Temporary Internet Files\Content.IE5\PDNZTEM4\MC9003562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419600"/>
            <a:ext cx="1451153" cy="182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4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/>
              <a:t>How do most participants learn about your workshops?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87233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C00"/>
                </a:solidFill>
                <a:latin typeface="+mn-lt"/>
              </a:rPr>
              <a:t>Word of Mouth</a:t>
            </a:r>
            <a:endParaRPr lang="en-US" sz="5400" dirty="0">
              <a:solidFill>
                <a:srgbClr val="FFC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5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396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How  can we create more word of mouth “buzz”?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Tob9\AppData\Local\Microsoft\Windows\Temporary Internet Files\Content.IE5\XAFXF2JN\MC9000787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838200"/>
            <a:ext cx="1926866" cy="46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z5">
  <a:themeElements>
    <a:clrScheme name="zz5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zz5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zz5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z5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z5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eme - Color Border - Partners">
  <a:themeElements>
    <a:clrScheme name="Brand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39B"/>
      </a:accent1>
      <a:accent2>
        <a:srgbClr val="EF4135"/>
      </a:accent2>
      <a:accent3>
        <a:srgbClr val="008444"/>
      </a:accent3>
      <a:accent4>
        <a:srgbClr val="F78E1E"/>
      </a:accent4>
      <a:accent5>
        <a:srgbClr val="717375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meMeds Border - Arial">
  <a:themeElements>
    <a:clrScheme name="Brand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39B"/>
      </a:accent1>
      <a:accent2>
        <a:srgbClr val="EF4135"/>
      </a:accent2>
      <a:accent3>
        <a:srgbClr val="008444"/>
      </a:accent3>
      <a:accent4>
        <a:srgbClr val="F78E1E"/>
      </a:accent4>
      <a:accent5>
        <a:srgbClr val="717375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L:\Brady files\Presentations\CDC templates\zz5.pot</Template>
  <TotalTime>18094</TotalTime>
  <Words>2055</Words>
  <Application>Microsoft Office PowerPoint</Application>
  <PresentationFormat>On-screen Show (4:3)</PresentationFormat>
  <Paragraphs>393</Paragraphs>
  <Slides>64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zz5</vt:lpstr>
      <vt:lpstr>Theme3</vt:lpstr>
      <vt:lpstr>Theme2</vt:lpstr>
      <vt:lpstr>Theme - Color Border - Partners</vt:lpstr>
      <vt:lpstr>HomeMeds Border - Arial</vt:lpstr>
      <vt:lpstr>  California Healthier Living Webinar  Filling Workshops through Outreach  and Social Media  June 23, 2015  2:00 – 3:30pm  </vt:lpstr>
      <vt:lpstr>Agenda</vt:lpstr>
      <vt:lpstr>Filling Workshops through Grassroots Marketing </vt:lpstr>
      <vt:lpstr>Plan</vt:lpstr>
      <vt:lpstr>The imperative to….</vt:lpstr>
      <vt:lpstr>Using the personal touch</vt:lpstr>
      <vt:lpstr>Question</vt:lpstr>
      <vt:lpstr>Question</vt:lpstr>
      <vt:lpstr>PowerPoint Presentation</vt:lpstr>
      <vt:lpstr>Audience Research </vt:lpstr>
      <vt:lpstr>Typical Participant</vt:lpstr>
      <vt:lpstr>Audience Research</vt:lpstr>
      <vt:lpstr>The Consumer Perspective</vt:lpstr>
      <vt:lpstr>Audience Research</vt:lpstr>
      <vt:lpstr>The Consumer Perspective</vt:lpstr>
      <vt:lpstr>Audience Research</vt:lpstr>
      <vt:lpstr>The Consumer Perspective</vt:lpstr>
      <vt:lpstr>Audience Research</vt:lpstr>
      <vt:lpstr>The Consumer Perspective</vt:lpstr>
      <vt:lpstr>Audience Research</vt:lpstr>
      <vt:lpstr>The Consumer Perspective </vt:lpstr>
      <vt:lpstr>Summary: Consumer Perceptions toward SME</vt:lpstr>
      <vt:lpstr>PowerPoint Presentation</vt:lpstr>
      <vt:lpstr>Grassroots Marketing </vt:lpstr>
      <vt:lpstr>“Word of Mouth” Marketing…</vt:lpstr>
      <vt:lpstr>PowerPoint Presentation</vt:lpstr>
      <vt:lpstr>What is an Ambassador</vt:lpstr>
      <vt:lpstr>Keys to Success in Ambassador Outreach </vt:lpstr>
      <vt:lpstr>Two Types of Ambassadors</vt:lpstr>
      <vt:lpstr>Characteristics of Ideal Ambassadors</vt:lpstr>
      <vt:lpstr>PowerPoint Presentation</vt:lpstr>
      <vt:lpstr>Spread the Word Components</vt:lpstr>
      <vt:lpstr>Summary</vt:lpstr>
      <vt:lpstr>Contact Information</vt:lpstr>
      <vt:lpstr>Social Media 101:  Hello! Is Anyone Out There?</vt:lpstr>
      <vt:lpstr>What is social media? </vt:lpstr>
      <vt:lpstr>Why is that relevant to you?</vt:lpstr>
      <vt:lpstr>How do we know it’s relevant?</vt:lpstr>
      <vt:lpstr>Ok, but how can I use social media to put butts in seats? </vt:lpstr>
      <vt:lpstr>Who are your ambassadors?</vt:lpstr>
      <vt:lpstr>How do you engage with them?</vt:lpstr>
      <vt:lpstr>PowerPoint Presentation</vt:lpstr>
      <vt:lpstr>60% curated?  What does that mean?</vt:lpstr>
      <vt:lpstr>Why? </vt:lpstr>
      <vt:lpstr>And most importantly…</vt:lpstr>
      <vt:lpstr>30% created? Help!</vt:lpstr>
      <vt:lpstr>Why only 30%? </vt:lpstr>
      <vt:lpstr>10% call to action</vt:lpstr>
      <vt:lpstr>Ok!  So where do I start?</vt:lpstr>
      <vt:lpstr>PowerPoint Presentation</vt:lpstr>
      <vt:lpstr>Facebook</vt:lpstr>
      <vt:lpstr> </vt:lpstr>
      <vt:lpstr>Twitter</vt:lpstr>
      <vt:lpstr>How do I do that?</vt:lpstr>
      <vt:lpstr>Understanding Twitter etiquette</vt:lpstr>
      <vt:lpstr>About that content…</vt:lpstr>
      <vt:lpstr>Build a content plan</vt:lpstr>
      <vt:lpstr>Tell other people that you’ve gone social!</vt:lpstr>
      <vt:lpstr>Summary</vt:lpstr>
      <vt:lpstr>Thank you! </vt:lpstr>
      <vt:lpstr>QUESTIONS?  Comments? Discussion?</vt:lpstr>
      <vt:lpstr>CA Healthier Living  Webinar &amp; Meeting Dates</vt:lpstr>
      <vt:lpstr>PowerPoint Presentation</vt:lpstr>
      <vt:lpstr>Thank you!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tob9</dc:creator>
  <cp:lastModifiedBy>Kathryn Keogh</cp:lastModifiedBy>
  <cp:revision>186</cp:revision>
  <cp:lastPrinted>2015-05-06T20:12:25Z</cp:lastPrinted>
  <dcterms:created xsi:type="dcterms:W3CDTF">2002-11-19T15:04:20Z</dcterms:created>
  <dcterms:modified xsi:type="dcterms:W3CDTF">2015-12-09T22:47:55Z</dcterms:modified>
</cp:coreProperties>
</file>