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16"/>
  </p:notesMasterIdLst>
  <p:sldIdLst>
    <p:sldId id="256" r:id="rId3"/>
    <p:sldId id="257" r:id="rId4"/>
    <p:sldId id="261" r:id="rId5"/>
    <p:sldId id="271" r:id="rId6"/>
    <p:sldId id="262" r:id="rId7"/>
    <p:sldId id="272" r:id="rId8"/>
    <p:sldId id="270" r:id="rId9"/>
    <p:sldId id="265" r:id="rId10"/>
    <p:sldId id="266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EB1D06-1CBA-46D8-8EF1-D39410825FA4}">
          <p14:sldIdLst>
            <p14:sldId id="256"/>
            <p14:sldId id="257"/>
            <p14:sldId id="261"/>
            <p14:sldId id="271"/>
          </p14:sldIdLst>
        </p14:section>
        <p14:section name="Untitled Section" id="{2841BE58-2DBC-4C96-811B-105D801CCBFF}">
          <p14:sldIdLst>
            <p14:sldId id="262"/>
            <p14:sldId id="272"/>
            <p14:sldId id="270"/>
            <p14:sldId id="265"/>
            <p14:sldId id="266"/>
            <p14:sldId id="267"/>
            <p14:sldId id="268"/>
            <p14:sldId id="269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5B93"/>
    <a:srgbClr val="FD73F6"/>
    <a:srgbClr val="F319D9"/>
    <a:srgbClr val="A998D8"/>
    <a:srgbClr val="D997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48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131087780694079E-2"/>
          <c:y val="3.0831228624714786E-2"/>
          <c:w val="0.77046527170214829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71604938271604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9629629629629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864197530865328E-3"/>
                  <c:y val="-1.1224130643578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3209876543323E-3"/>
                  <c:y val="1.68361959653669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Totals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1579</c:v>
                </c:pt>
                <c:pt idx="1">
                  <c:v>3272</c:v>
                </c:pt>
                <c:pt idx="2">
                  <c:v>3667</c:v>
                </c:pt>
                <c:pt idx="3">
                  <c:v>7804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5432098765431816E-3"/>
                  <c:y val="1.40301633044723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728395061727264E-3"/>
                  <c:y val="1.1224130643577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Totals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3443</c:v>
                </c:pt>
                <c:pt idx="1">
                  <c:v>4125</c:v>
                </c:pt>
                <c:pt idx="2">
                  <c:v>3587</c:v>
                </c:pt>
                <c:pt idx="3">
                  <c:v>11147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900032"/>
        <c:axId val="34110080"/>
      </c:barChart>
      <c:catAx>
        <c:axId val="3390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110080"/>
        <c:crosses val="autoZero"/>
        <c:auto val="1"/>
        <c:lblAlgn val="ctr"/>
        <c:lblOffset val="100"/>
        <c:noMultiLvlLbl val="0"/>
      </c:catAx>
      <c:valAx>
        <c:axId val="34110080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33900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44501-2D92-476E-A2F2-8EE72DE3AD7B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6525C-7FB2-4294-A2B4-3B0DCB426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3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3C849C-7DD3-4939-9F1D-97A0BA7E9B2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completer deliverables based on Federal</a:t>
            </a:r>
            <a:r>
              <a:rPr lang="en-US" baseline="0" dirty="0" smtClean="0"/>
              <a:t> funding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Lora – what number would you like to use for the ‘overall goal’? (</a:t>
            </a:r>
            <a:r>
              <a:rPr lang="en-US" b="1" dirty="0"/>
              <a:t>7,804 is our current goal; 8,518 after 1</a:t>
            </a:r>
            <a:r>
              <a:rPr lang="en-US" b="1" baseline="30000" dirty="0"/>
              <a:t>st</a:t>
            </a:r>
            <a:r>
              <a:rPr lang="en-US" b="1" dirty="0"/>
              <a:t> sequestration cut (for some reason I have two); 9,189 original proposal submission)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D9F53-0CD3-442C-B561-43CDF1CE419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DSME 2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81069"/>
            <a:ext cx="9144000" cy="5029200"/>
          </a:xfrm>
          <a:prstGeom prst="rect">
            <a:avLst/>
          </a:prstGeom>
          <a:gradFill flip="none" rotWithShape="0">
            <a:gsLst>
              <a:gs pos="0">
                <a:schemeClr val="accent5">
                  <a:lumMod val="75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/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FDB303"/>
                </a:solidFill>
                <a:latin typeface="Arial Narrow" pitchFamily="34" charset="0"/>
                <a:cs typeface="Arial" pitchFamily="34" charset="0"/>
              </a:rPr>
              <a:t>     </a:t>
            </a:r>
          </a:p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dirty="0">
              <a:solidFill>
                <a:srgbClr val="FDB303"/>
              </a:solidFill>
              <a:latin typeface="Arial Narrow" pitchFamily="34" charset="0"/>
              <a:cs typeface="Arial" pitchFamily="34" charset="0"/>
            </a:endParaRPr>
          </a:p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dirty="0" smtClean="0">
              <a:solidFill>
                <a:srgbClr val="FDB303"/>
              </a:solidFill>
              <a:latin typeface="Arial Narrow" pitchFamily="34" charset="0"/>
              <a:cs typeface="Arial" pitchFamily="34" charset="0"/>
            </a:endParaRPr>
          </a:p>
          <a:p>
            <a:pPr defTabSz="914400" fontAlgn="base">
              <a:lnSpc>
                <a:spcPts val="19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i="1" dirty="0" smtClean="0">
              <a:solidFill>
                <a:prstClr val="white"/>
              </a:solidFill>
              <a:latin typeface="Bookman" pitchFamily="18" charset="0"/>
              <a:cs typeface="Arial" pitchFamily="34" charset="0"/>
            </a:endParaRPr>
          </a:p>
          <a:p>
            <a:pPr defTabSz="914400" fontAlgn="base">
              <a:lnSpc>
                <a:spcPts val="18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sz="2400" b="1" i="1" dirty="0" smtClean="0">
                <a:solidFill>
                  <a:prstClr val="white"/>
                </a:solidFill>
                <a:latin typeface="Bookman" pitchFamily="18" charset="0"/>
                <a:cs typeface="Arial" pitchFamily="34" charset="0"/>
              </a:rPr>
              <a:t>        </a:t>
            </a:r>
            <a:endParaRPr lang="en-US" sz="20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3837" y="2970073"/>
            <a:ext cx="3616326" cy="1754327"/>
          </a:xfrm>
          <a:prstGeom prst="rect">
            <a:avLst/>
          </a:prstGeom>
          <a:noFill/>
          <a:ln w="12700" cmpd="sng">
            <a:noFill/>
          </a:ln>
        </p:spPr>
        <p:txBody>
          <a:bodyPr wrap="square" rtlCol="0" anchor="ctr">
            <a:spAutoFit/>
          </a:bodyPr>
          <a:lstStyle/>
          <a:p>
            <a:pPr algn="ctr" defTabSz="914400"/>
            <a:r>
              <a:rPr lang="en-US" u="sng" cap="all" spc="10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California</a:t>
            </a:r>
          </a:p>
          <a:p>
            <a:pPr algn="ctr" defTabSz="914400"/>
            <a:r>
              <a:rPr lang="en-US" sz="3200" b="1" dirty="0">
                <a:solidFill>
                  <a:srgbClr val="FDB303"/>
                </a:solidFill>
                <a:latin typeface="Arial Narrow" pitchFamily="34" charset="0"/>
                <a:cs typeface="Arial" pitchFamily="34" charset="0"/>
              </a:rPr>
              <a:t>HEALTHIER </a:t>
            </a:r>
            <a:r>
              <a:rPr lang="en-US" sz="3200" b="1" dirty="0" smtClean="0">
                <a:solidFill>
                  <a:srgbClr val="FDB303"/>
                </a:solidFill>
                <a:latin typeface="Arial Narrow" pitchFamily="34" charset="0"/>
                <a:cs typeface="Arial" pitchFamily="34" charset="0"/>
              </a:rPr>
              <a:t>LIVING</a:t>
            </a:r>
          </a:p>
          <a:p>
            <a:pPr defTabSz="914400">
              <a:spcBef>
                <a:spcPts val="1200"/>
              </a:spcBef>
            </a:pPr>
            <a:r>
              <a:rPr lang="en-US" sz="2400" b="1" dirty="0" smtClean="0">
                <a:solidFill>
                  <a:srgbClr val="FDB303"/>
                </a:solidFill>
                <a:latin typeface="Arial Narrow" pitchFamily="34" charset="0"/>
                <a:cs typeface="Arial" pitchFamily="34" charset="0"/>
              </a:rPr>
              <a:t>   </a:t>
            </a:r>
            <a:r>
              <a:rPr lang="en-US" sz="2400" b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 Narrow" pitchFamily="34" charset="0"/>
                <a:cs typeface="Arial" pitchFamily="34" charset="0"/>
              </a:rPr>
              <a:t>      </a:t>
            </a:r>
            <a:r>
              <a:rPr lang="en-US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Living Your </a:t>
            </a:r>
          </a:p>
          <a:p>
            <a:pPr defTabSz="914400">
              <a:spcAft>
                <a:spcPts val="1200"/>
              </a:spcAft>
            </a:pPr>
            <a:r>
              <a:rPr lang="en-US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	           Best Life…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93201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371600" y="2819400"/>
            <a:ext cx="6400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11"/>
          <p:cNvGrpSpPr/>
          <p:nvPr userDrawn="1"/>
        </p:nvGrpSpPr>
        <p:grpSpPr>
          <a:xfrm>
            <a:off x="2297384" y="6098361"/>
            <a:ext cx="2084863" cy="430213"/>
            <a:chOff x="1" y="4385953"/>
            <a:chExt cx="9143998" cy="1938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b="18822"/>
            <a:stretch/>
          </p:blipFill>
          <p:spPr>
            <a:xfrm>
              <a:off x="6239698" y="4385953"/>
              <a:ext cx="2904301" cy="1922332"/>
            </a:xfrm>
            <a:prstGeom prst="rect">
              <a:avLst/>
            </a:prstGeom>
            <a:ln w="6350">
              <a:solidFill>
                <a:schemeClr val="bg1"/>
              </a:solidFill>
            </a:ln>
          </p:spPr>
        </p:pic>
        <p:pic>
          <p:nvPicPr>
            <p:cNvPr id="14" name="Picture 13" descr="cardio-landing (2)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52530" y="4403284"/>
              <a:ext cx="3395871" cy="1905000"/>
            </a:xfrm>
            <a:prstGeom prst="rect">
              <a:avLst/>
            </a:prstGeom>
            <a:ln w="6350">
              <a:solidFill>
                <a:schemeClr val="bg1">
                  <a:lumMod val="95000"/>
                </a:schemeClr>
              </a:solidFill>
            </a:ln>
          </p:spPr>
        </p:pic>
        <p:pic>
          <p:nvPicPr>
            <p:cNvPr id="15" name="Picture 14" descr="iStock_000016337023XSmall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" y="4403284"/>
              <a:ext cx="2895600" cy="1921316"/>
            </a:xfrm>
            <a:prstGeom prst="rect">
              <a:avLst/>
            </a:prstGeom>
            <a:ln w="6350">
              <a:solidFill>
                <a:srgbClr val="FFFFFF"/>
              </a:solidFill>
            </a:ln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69" y="6089650"/>
            <a:ext cx="1187918" cy="44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38200" y="21336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  insert text</a:t>
            </a:r>
          </a:p>
          <a:p>
            <a:pPr marL="27432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  insert text</a:t>
            </a:r>
          </a:p>
          <a:p>
            <a:pPr>
              <a:buClr>
                <a:srgbClr val="FFC000"/>
              </a:buClr>
              <a:buFont typeface="Wingdings" pitchFamily="2" charset="2"/>
              <a:buChar char="v"/>
            </a:pPr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33400" y="2057400"/>
            <a:ext cx="8077200" cy="0"/>
          </a:xfrm>
          <a:prstGeom prst="line">
            <a:avLst/>
          </a:prstGeom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 contourW="19050">
            <a:bevelT w="69850" h="19050"/>
            <a:bevelB w="63500" h="12700"/>
            <a:extrusionClr>
              <a:srgbClr val="FFC000"/>
            </a:extrusionClr>
            <a:contourClr>
              <a:srgbClr val="FFC00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FFC000"/>
                </a:solidFill>
                <a:latin typeface="Calibr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5800" y="3733800"/>
            <a:ext cx="7772400" cy="0"/>
          </a:xfrm>
          <a:prstGeom prst="line">
            <a:avLst/>
          </a:prstGeom>
          <a:ln w="12700">
            <a:solidFill>
              <a:srgbClr val="FFC000"/>
            </a:solidFill>
          </a:ln>
          <a:scene3d>
            <a:camera prst="orthographicFront"/>
            <a:lightRig rig="threePt" dir="t"/>
          </a:scene3d>
          <a:sp3d extrusionH="76200" contourW="6350">
            <a:bevelT w="12700"/>
            <a:bevelB w="6350"/>
            <a:extrusionClr>
              <a:schemeClr val="accent6">
                <a:lumMod val="50000"/>
              </a:schemeClr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E043-B87E-4E72-A3E2-2D4D9208A4F6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2E8EA-99BB-494B-9EFF-82122963F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A7C0C-141B-493E-9D77-A0ED2653C1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8D9D-F402-42C1-B746-ADF81E38FC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5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>
            <a:lvl1pPr>
              <a:defRPr sz="357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479-D1CE-40FF-BAD2-0AA7B26BD8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0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FE043-B87E-4E72-A3E2-2D4D9208A4F6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E8EA-99BB-494B-9EFF-82122963F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0">
                <a:schemeClr val="accent5">
                  <a:lumMod val="75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rect">
              <a:fillToRect l="100000" t="100000"/>
            </a:path>
            <a:tileRect r="-100000" b="-100000"/>
          </a:gradFill>
          <a:effectLst/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sz="2400" b="1" dirty="0" smtClean="0">
                <a:solidFill>
                  <a:srgbClr val="FDB303"/>
                </a:solidFill>
                <a:latin typeface="Arial Narrow" pitchFamily="34" charset="0"/>
                <a:cs typeface="Arial" pitchFamily="34" charset="0"/>
              </a:rPr>
              <a:t>     </a:t>
            </a:r>
          </a:p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dirty="0">
              <a:solidFill>
                <a:srgbClr val="FDB303"/>
              </a:solidFill>
              <a:latin typeface="Arial Narrow" pitchFamily="34" charset="0"/>
              <a:cs typeface="Arial" pitchFamily="34" charset="0"/>
            </a:endParaRPr>
          </a:p>
          <a:p>
            <a:pPr defTabSz="914400" fontAlgn="base">
              <a:lnSpc>
                <a:spcPts val="15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dirty="0" smtClean="0">
              <a:solidFill>
                <a:srgbClr val="FDB303"/>
              </a:solidFill>
              <a:latin typeface="Arial Narrow" pitchFamily="34" charset="0"/>
              <a:cs typeface="Arial" pitchFamily="34" charset="0"/>
            </a:endParaRPr>
          </a:p>
          <a:p>
            <a:pPr defTabSz="914400" fontAlgn="base">
              <a:lnSpc>
                <a:spcPts val="1900"/>
              </a:lnSpc>
              <a:spcBef>
                <a:spcPct val="0"/>
              </a:spcBef>
              <a:spcAft>
                <a:spcPts val="1000"/>
              </a:spcAft>
            </a:pPr>
            <a:endParaRPr lang="en-US" sz="2400" b="1" i="1" dirty="0" smtClean="0">
              <a:solidFill>
                <a:prstClr val="white"/>
              </a:solidFill>
              <a:latin typeface="Bookman" pitchFamily="18" charset="0"/>
              <a:cs typeface="Arial" pitchFamily="34" charset="0"/>
            </a:endParaRPr>
          </a:p>
          <a:p>
            <a:pPr defTabSz="914400" fontAlgn="base">
              <a:lnSpc>
                <a:spcPts val="18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sz="2400" b="1" i="1" dirty="0" smtClean="0">
                <a:solidFill>
                  <a:prstClr val="white"/>
                </a:solidFill>
                <a:latin typeface="Bookman" pitchFamily="18" charset="0"/>
                <a:cs typeface="Arial" pitchFamily="34" charset="0"/>
              </a:rPr>
              <a:t>        </a:t>
            </a:r>
            <a:endParaRPr lang="en-US" sz="20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089650"/>
            <a:ext cx="1187918" cy="447636"/>
          </a:xfrm>
          <a:prstGeom prst="rect">
            <a:avLst/>
          </a:prstGeom>
        </p:spPr>
      </p:pic>
      <p:grpSp>
        <p:nvGrpSpPr>
          <p:cNvPr id="10" name="Group 11"/>
          <p:cNvGrpSpPr/>
          <p:nvPr userDrawn="1"/>
        </p:nvGrpSpPr>
        <p:grpSpPr>
          <a:xfrm>
            <a:off x="2297384" y="6098361"/>
            <a:ext cx="2084863" cy="430213"/>
            <a:chOff x="1" y="4385953"/>
            <a:chExt cx="9143998" cy="193864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53" b="18822"/>
            <a:stretch/>
          </p:blipFill>
          <p:spPr>
            <a:xfrm>
              <a:off x="6239698" y="4385953"/>
              <a:ext cx="2904301" cy="1922332"/>
            </a:xfrm>
            <a:prstGeom prst="rect">
              <a:avLst/>
            </a:prstGeom>
            <a:ln w="6350">
              <a:solidFill>
                <a:schemeClr val="bg1"/>
              </a:solidFill>
            </a:ln>
          </p:spPr>
        </p:pic>
        <p:pic>
          <p:nvPicPr>
            <p:cNvPr id="12" name="Picture 11" descr="cardio-landing (2)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52530" y="4403284"/>
              <a:ext cx="3395871" cy="1905000"/>
            </a:xfrm>
            <a:prstGeom prst="rect">
              <a:avLst/>
            </a:prstGeom>
            <a:ln w="6350">
              <a:solidFill>
                <a:schemeClr val="bg1">
                  <a:lumMod val="95000"/>
                </a:schemeClr>
              </a:solidFill>
            </a:ln>
          </p:spPr>
        </p:pic>
        <p:pic>
          <p:nvPicPr>
            <p:cNvPr id="13" name="Picture 12" descr="iStock_000016337023XSmall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" y="4403284"/>
              <a:ext cx="2895600" cy="1921316"/>
            </a:xfrm>
            <a:prstGeom prst="rect">
              <a:avLst/>
            </a:prstGeom>
            <a:ln w="6350">
              <a:solidFill>
                <a:srgbClr val="FFFFFF"/>
              </a:solidFill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49" r:id="rId3"/>
    <p:sldLayoutId id="2147483674" r:id="rId4"/>
    <p:sldLayoutId id="2147483687" r:id="rId5"/>
    <p:sldLayoutId id="214748368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CDD54-46CD-4ED3-84A2-BFEBA8B373CA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8418-9CB8-42AA-B8FF-075A9E115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2.doc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California Healthier Living Coalition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Lora Connolly</a:t>
            </a:r>
          </a:p>
          <a:p>
            <a:r>
              <a:rPr lang="en-US" dirty="0" smtClean="0"/>
              <a:t>California Department of Aging</a:t>
            </a:r>
          </a:p>
          <a:p>
            <a:r>
              <a:rPr lang="en-US" dirty="0" smtClean="0"/>
              <a:t>November 17, 2015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35013" y="377825"/>
          <a:ext cx="8339137" cy="648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6414783" imgH="4991365" progId="Word.Document.12">
                  <p:embed/>
                </p:oleObj>
              </mc:Choice>
              <mc:Fallback>
                <p:oleObj name="Document" r:id="rId4" imgW="6414783" imgH="499136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77825"/>
                        <a:ext cx="8339137" cy="648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228600"/>
            <a:ext cx="769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</a:rPr>
              <a:t>Interaction Between Fall  Risk and Chronic Disease Management</a:t>
            </a:r>
            <a:endParaRPr lang="en-US" sz="2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8305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en-US" sz="2400" b="1" dirty="0" smtClean="0">
                <a:solidFill>
                  <a:schemeClr val="bg1"/>
                </a:solidFill>
              </a:rPr>
              <a:t>ritically important for:</a:t>
            </a:r>
          </a:p>
          <a:p>
            <a:endParaRPr lang="en-US" u="sng" dirty="0" smtClean="0">
              <a:solidFill>
                <a:schemeClr val="bg1"/>
              </a:solidFill>
            </a:endParaRPr>
          </a:p>
          <a:p>
            <a:r>
              <a:rPr lang="en-US" sz="2400" u="sng" dirty="0" smtClean="0">
                <a:solidFill>
                  <a:srgbClr val="FFC000"/>
                </a:solidFill>
              </a:rPr>
              <a:t>Patients</a:t>
            </a:r>
            <a:r>
              <a:rPr lang="en-US" sz="2400" dirty="0" smtClean="0">
                <a:solidFill>
                  <a:schemeClr val="bg1"/>
                </a:solidFill>
              </a:rPr>
              <a:t> to gain the knowledge, skills, and support to improve their health, remain active, gain confidence, &amp; prevent disability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2400" u="sng" dirty="0" smtClean="0">
                <a:solidFill>
                  <a:srgbClr val="FFC000"/>
                </a:solidFill>
              </a:rPr>
              <a:t>Health care providers</a:t>
            </a:r>
            <a:r>
              <a:rPr lang="en-US" sz="2400" dirty="0" smtClean="0">
                <a:solidFill>
                  <a:schemeClr val="bg1"/>
                </a:solidFill>
              </a:rPr>
              <a:t> to activate patients to participate in self-management and meeting national quality measures (HEDIS, CMS 5-Star rating, CAPS, Avoidable readmissions, etc.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2400" u="sng" dirty="0" smtClean="0">
                <a:solidFill>
                  <a:srgbClr val="FFC000"/>
                </a:solidFill>
              </a:rPr>
              <a:t>Community-based organizations</a:t>
            </a:r>
            <a:r>
              <a:rPr lang="en-US" sz="2400" dirty="0" smtClean="0">
                <a:solidFill>
                  <a:schemeClr val="bg1"/>
                </a:solidFill>
              </a:rPr>
              <a:t> to improve the quality of life of older adults and adults with disabilities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2400" u="sng" dirty="0" smtClean="0">
                <a:solidFill>
                  <a:srgbClr val="FFC000"/>
                </a:solidFill>
              </a:rPr>
              <a:t>The national health care system</a:t>
            </a:r>
            <a:r>
              <a:rPr lang="en-US" sz="2400" dirty="0" smtClean="0">
                <a:solidFill>
                  <a:schemeClr val="bg1"/>
                </a:solidFill>
              </a:rPr>
              <a:t> to achieve the Triple Aim 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457200"/>
            <a:ext cx="7848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FFC000"/>
                </a:solidFill>
                <a:latin typeface="+mj-lt"/>
              </a:rPr>
              <a:t>Integrating Chronic Disease &amp; Fall Prevention Programs</a:t>
            </a:r>
            <a:endParaRPr lang="en-US" sz="26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/>
                </a:solidFill>
              </a:rPr>
              <a:t>Program Integration Advantages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7848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  Recruitment</a:t>
            </a:r>
          </a:p>
          <a:p>
            <a:pPr>
              <a:buClr>
                <a:schemeClr val="accent6"/>
              </a:buClr>
            </a:pPr>
            <a:endParaRPr lang="en-US" sz="1600" dirty="0" smtClean="0">
              <a:solidFill>
                <a:schemeClr val="bg1"/>
              </a:solidFill>
            </a:endParaRPr>
          </a:p>
          <a:p>
            <a:pPr lvl="1">
              <a:buClr>
                <a:schemeClr val="accent6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 At Risk Participants</a:t>
            </a:r>
          </a:p>
          <a:p>
            <a:pPr lvl="1">
              <a:buClr>
                <a:schemeClr val="accent6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</a:rPr>
              <a:t>  Partners in Offering EBHP programs </a:t>
            </a:r>
            <a:r>
              <a:rPr lang="en-US" sz="2000" dirty="0" smtClean="0">
                <a:solidFill>
                  <a:schemeClr val="bg1"/>
                </a:solidFill>
              </a:rPr>
              <a:t>(sponsors/providers)</a:t>
            </a:r>
          </a:p>
          <a:p>
            <a:pPr lvl="1">
              <a:buClr>
                <a:schemeClr val="accent6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  Referrals – draws in allies outside existing well used</a:t>
            </a:r>
          </a:p>
          <a:p>
            <a:pPr>
              <a:buClr>
                <a:schemeClr val="accent6"/>
              </a:buClr>
            </a:pPr>
            <a:r>
              <a:rPr lang="en-US" sz="2400" dirty="0" smtClean="0">
                <a:solidFill>
                  <a:schemeClr val="bg1"/>
                </a:solidFill>
              </a:rPr>
              <a:t>      networks</a:t>
            </a:r>
          </a:p>
          <a:p>
            <a:pPr>
              <a:buFont typeface="Wingdings" pitchFamily="2" charset="2"/>
              <a:buChar char="v"/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 Provides a more comprehensive approach to complex challenges</a:t>
            </a:r>
          </a:p>
          <a:p>
            <a:pPr>
              <a:buClr>
                <a:schemeClr val="accent6"/>
              </a:buClr>
              <a:buFont typeface="Wingdings" pitchFamily="2" charset="2"/>
              <a:buChar char="v"/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Reinforces behavioral changes – which need ongoing reinforcement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</a:rPr>
              <a:t>Move forward </a:t>
            </a:r>
            <a:r>
              <a:rPr lang="en-US" sz="2800" dirty="0" smtClean="0"/>
              <a:t>with determination and creativity </a:t>
            </a:r>
          </a:p>
          <a:p>
            <a:pPr lvl="1"/>
            <a:r>
              <a:rPr lang="en-US" dirty="0" smtClean="0"/>
              <a:t>Draw upon our beliefs and proven success </a:t>
            </a:r>
          </a:p>
          <a:p>
            <a:endParaRPr lang="en-US" sz="2800" dirty="0"/>
          </a:p>
          <a:p>
            <a:r>
              <a:rPr lang="en-US" sz="2800" dirty="0" smtClean="0"/>
              <a:t>Assess </a:t>
            </a:r>
            <a:r>
              <a:rPr lang="en-US" sz="2800" dirty="0" smtClean="0">
                <a:solidFill>
                  <a:srgbClr val="FFC000"/>
                </a:solidFill>
              </a:rPr>
              <a:t>together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Available resources</a:t>
            </a:r>
          </a:p>
          <a:p>
            <a:pPr lvl="1"/>
            <a:r>
              <a:rPr lang="en-US" sz="2400" dirty="0" smtClean="0"/>
              <a:t>Statewide needs for technical assistance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Round table discussion this afternoon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52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Healthier Living Coalition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2192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2800" b="1" dirty="0" smtClean="0">
                <a:solidFill>
                  <a:schemeClr val="bg1"/>
                </a:solidFill>
              </a:rPr>
              <a:t>MISSION</a:t>
            </a:r>
          </a:p>
          <a:p>
            <a:pPr fontAlgn="t"/>
            <a:endParaRPr lang="en-US" sz="1600" dirty="0" smtClean="0">
              <a:solidFill>
                <a:schemeClr val="bg1"/>
              </a:solidFill>
            </a:endParaRPr>
          </a:p>
          <a:p>
            <a:pPr indent="-274320" defTabSz="2743200" fontAlgn="t">
              <a:buClr>
                <a:schemeClr val="accent6"/>
              </a:buClr>
              <a:buFont typeface="Wingdings" pitchFamily="2" charset="2"/>
              <a:buChar char="v"/>
              <a:tabLst>
                <a:tab pos="27432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2200" dirty="0" smtClean="0">
                <a:solidFill>
                  <a:schemeClr val="bg1"/>
                </a:solidFill>
              </a:rPr>
              <a:t>Support and enhance statewide access to evidence-based programs for  adults with chronic health conditions and disabilities. </a:t>
            </a:r>
          </a:p>
          <a:p>
            <a:pPr fontAlgn="t">
              <a:buFont typeface="Arial" pitchFamily="34" charset="0"/>
              <a:buChar char="•"/>
            </a:pPr>
            <a:endParaRPr lang="en-US" sz="1600" dirty="0" smtClean="0">
              <a:solidFill>
                <a:schemeClr val="bg1"/>
              </a:solidFill>
            </a:endParaRPr>
          </a:p>
          <a:p>
            <a:pPr indent="-274320" defTabSz="2743200" fontAlgn="t">
              <a:buClr>
                <a:schemeClr val="accent6"/>
              </a:buClr>
              <a:buFont typeface="Wingdings" pitchFamily="2" charset="2"/>
              <a:buChar char="v"/>
              <a:tabLst>
                <a:tab pos="182880" algn="l"/>
              </a:tabLst>
            </a:pPr>
            <a:r>
              <a:rPr lang="en-US" sz="2200" dirty="0" smtClean="0">
                <a:solidFill>
                  <a:schemeClr val="bg1"/>
                </a:solidFill>
              </a:rPr>
              <a:t>  In collaboration  with health delivery systems, agencies providing aging service, and other community based organizations: </a:t>
            </a:r>
          </a:p>
          <a:p>
            <a:pPr fontAlgn="t">
              <a:buFont typeface="Arial" pitchFamily="34" charset="0"/>
              <a:buChar char="•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1" indent="274320" defTabSz="2743200" fontAlgn="t">
              <a:buClr>
                <a:schemeClr val="accent6"/>
              </a:buCl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</a:rPr>
              <a:t>  Increase awareness, referrals, and access to these programs,  particularly in underserved communities;</a:t>
            </a:r>
          </a:p>
          <a:p>
            <a:pPr lvl="1" fontAlgn="t"/>
            <a:endParaRPr lang="en-US" sz="1100" dirty="0" smtClean="0">
              <a:solidFill>
                <a:schemeClr val="bg1"/>
              </a:solidFill>
            </a:endParaRPr>
          </a:p>
          <a:p>
            <a:pPr lvl="1" fontAlgn="t">
              <a:buClr>
                <a:schemeClr val="accent6"/>
              </a:buCl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</a:rPr>
              <a:t>  Develop regional  program networks  providing  these programs throughout California; and</a:t>
            </a:r>
          </a:p>
          <a:p>
            <a:pPr lvl="1" fontAlgn="t">
              <a:buFont typeface="Arial" pitchFamily="34" charset="0"/>
              <a:buChar char="•"/>
            </a:pPr>
            <a:endParaRPr lang="en-US" sz="1100" dirty="0" smtClean="0">
              <a:solidFill>
                <a:schemeClr val="bg1"/>
              </a:solidFill>
            </a:endParaRPr>
          </a:p>
          <a:p>
            <a:pPr lvl="1" fontAlgn="t">
              <a:buClr>
                <a:schemeClr val="accent6"/>
              </a:buCl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bg1"/>
                </a:solidFill>
              </a:rPr>
              <a:t>  Identify and secure funding  resources  to  sustain  these programs.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903806" y="4330501"/>
            <a:ext cx="1396622" cy="23843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677236" y="3306144"/>
            <a:ext cx="739824" cy="45992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1264869" y="3782389"/>
            <a:ext cx="685800" cy="46236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914400" y="990600"/>
            <a:ext cx="5534960" cy="99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California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Administration on Aging Grant Milestones</a:t>
            </a:r>
            <a:endParaRPr lang="en-US" alt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4038600" y="2529529"/>
            <a:ext cx="982954" cy="55589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4195058" y="2623021"/>
            <a:ext cx="65274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2010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99932" y="3391158"/>
            <a:ext cx="65274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2006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64869" y="3864053"/>
            <a:ext cx="65274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2003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779224" y="2133600"/>
            <a:ext cx="1371600" cy="45812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300428" y="3894636"/>
            <a:ext cx="1569492" cy="28202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904037" y="3200400"/>
            <a:ext cx="1234789" cy="3517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126202" y="2807478"/>
            <a:ext cx="1579397" cy="3910746"/>
          </a:xfrm>
          <a:prstGeom prst="rect">
            <a:avLst/>
          </a:prstGeom>
          <a:solidFill>
            <a:srgbClr val="FBF8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462362" y="2477536"/>
            <a:ext cx="1310038" cy="42406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300428" y="4189548"/>
            <a:ext cx="15240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prstClr val="black"/>
                </a:solidFill>
                <a:cs typeface="Franklin Gothic Book"/>
              </a:rPr>
              <a:t>Evidence-Based </a:t>
            </a: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Prevention Program</a:t>
            </a:r>
          </a:p>
          <a:p>
            <a:pPr algn="ctr">
              <a:lnSpc>
                <a:spcPct val="120000"/>
              </a:lnSpc>
              <a:defRPr/>
            </a:pPr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400" b="1" dirty="0" smtClean="0">
                <a:solidFill>
                  <a:prstClr val="black"/>
                </a:solidFill>
                <a:cs typeface="Franklin Gothic Book"/>
              </a:rPr>
              <a:t>&amp; Atlantic Philanthropies</a:t>
            </a:r>
          </a:p>
          <a:p>
            <a:pPr algn="ctr">
              <a:defRPr/>
            </a:pPr>
            <a:r>
              <a:rPr lang="en-US" sz="1400" b="1" dirty="0" smtClean="0">
                <a:solidFill>
                  <a:prstClr val="black"/>
                </a:solidFill>
                <a:cs typeface="Franklin Gothic Book"/>
              </a:rPr>
              <a:t>grants</a:t>
            </a:r>
            <a:endParaRPr lang="en-US" sz="1400" b="1" dirty="0">
              <a:solidFill>
                <a:prstClr val="black"/>
              </a:solidFill>
              <a:cs typeface="Franklin Gothic Book"/>
            </a:endParaRPr>
          </a:p>
          <a:p>
            <a:pPr algn="ctr">
              <a:lnSpc>
                <a:spcPct val="120000"/>
              </a:lnSpc>
              <a:defRPr/>
            </a:pPr>
            <a:endParaRPr lang="en-US" sz="1600" dirty="0">
              <a:solidFill>
                <a:prstClr val="black"/>
              </a:solidFill>
              <a:cs typeface="Franklin Gothic Book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59679" y="3732790"/>
            <a:ext cx="132350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Putting Prevention to Work:</a:t>
            </a:r>
          </a:p>
          <a:p>
            <a:pPr algn="ctr"/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 CDSMP Recovery Act Grants </a:t>
            </a: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115626" y="3063548"/>
            <a:ext cx="1367098" cy="245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lang="en-US" sz="1500" b="1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Affordable Care Act Prevention </a:t>
            </a:r>
            <a:r>
              <a:rPr lang="en-US" sz="1500" b="1" dirty="0">
                <a:solidFill>
                  <a:prstClr val="black"/>
                </a:solidFill>
                <a:cs typeface="Franklin Gothic Book"/>
              </a:rPr>
              <a:t>and Public Health Fund </a:t>
            </a:r>
            <a:endParaRPr lang="en-US" sz="1500" b="1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endParaRPr lang="en-US" sz="1500" b="1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CDSME Grants</a:t>
            </a:r>
          </a:p>
          <a:p>
            <a:pPr algn="ctr">
              <a:lnSpc>
                <a:spcPct val="120000"/>
              </a:lnSpc>
              <a:defRPr/>
            </a:pPr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b="1" dirty="0" smtClean="0">
              <a:solidFill>
                <a:prstClr val="black"/>
              </a:solidFill>
              <a:cs typeface="Franklin Gothic Book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400800" y="2964512"/>
            <a:ext cx="1442077" cy="241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Diabetes Self-Management Training </a:t>
            </a:r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200" dirty="0" smtClean="0">
                <a:solidFill>
                  <a:prstClr val="black"/>
                </a:solidFill>
                <a:cs typeface="Franklin Gothic Book"/>
              </a:rPr>
              <a:t>&amp;</a:t>
            </a:r>
          </a:p>
          <a:p>
            <a:pPr algn="ctr">
              <a:defRPr/>
            </a:pPr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Business </a:t>
            </a:r>
            <a:r>
              <a:rPr lang="en-US" sz="1500" b="1" dirty="0">
                <a:solidFill>
                  <a:prstClr val="black"/>
                </a:solidFill>
                <a:cs typeface="Franklin Gothic Book"/>
              </a:rPr>
              <a:t>Acumen Technical </a:t>
            </a: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Assistance</a:t>
            </a:r>
          </a:p>
          <a:p>
            <a:pPr algn="ctr">
              <a:lnSpc>
                <a:spcPct val="120000"/>
              </a:lnSpc>
              <a:defRPr/>
            </a:pPr>
            <a:endParaRPr lang="en-US" sz="400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endParaRPr lang="en-US" sz="1500" dirty="0" smtClean="0">
              <a:solidFill>
                <a:prstClr val="black"/>
              </a:solidFill>
              <a:cs typeface="Franklin Gothic Book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806226" y="2647265"/>
            <a:ext cx="1371600" cy="393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ACA</a:t>
            </a: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PPHF</a:t>
            </a: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Falls Prevention</a:t>
            </a:r>
            <a:endParaRPr lang="en-US" sz="1500" b="1" dirty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Grants</a:t>
            </a:r>
          </a:p>
          <a:p>
            <a:pPr algn="ctr">
              <a:lnSpc>
                <a:spcPct val="120000"/>
              </a:lnSpc>
              <a:defRPr/>
            </a:pPr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200" dirty="0">
              <a:solidFill>
                <a:prstClr val="black"/>
              </a:solidFill>
              <a:cs typeface="Franklin Gothic Book"/>
            </a:endParaRPr>
          </a:p>
          <a:p>
            <a:pPr algn="ctr"/>
            <a:r>
              <a:rPr lang="en-US" sz="1400" b="1" dirty="0" smtClean="0">
                <a:solidFill>
                  <a:prstClr val="black"/>
                </a:solidFill>
                <a:cs typeface="Franklin Gothic Book"/>
              </a:rPr>
              <a:t>National </a:t>
            </a:r>
            <a:endParaRPr lang="en-US" sz="1400" b="1" dirty="0">
              <a:solidFill>
                <a:prstClr val="black"/>
              </a:solidFill>
              <a:cs typeface="Franklin Gothic Book"/>
            </a:endParaRPr>
          </a:p>
          <a:p>
            <a:pPr algn="ctr"/>
            <a:r>
              <a:rPr lang="en-US" sz="1400" b="1" dirty="0" smtClean="0">
                <a:solidFill>
                  <a:prstClr val="black"/>
                </a:solidFill>
                <a:cs typeface="Franklin Gothic Book"/>
              </a:rPr>
              <a:t>Falls Prevention Resource </a:t>
            </a:r>
            <a:r>
              <a:rPr lang="en-US" sz="1400" b="1" dirty="0">
                <a:solidFill>
                  <a:prstClr val="black"/>
                </a:solidFill>
                <a:cs typeface="Franklin Gothic Book"/>
              </a:rPr>
              <a:t>Center </a:t>
            </a:r>
          </a:p>
          <a:p>
            <a:pPr algn="ctr"/>
            <a:r>
              <a:rPr lang="en-US" sz="1400" b="1" dirty="0">
                <a:solidFill>
                  <a:prstClr val="black"/>
                </a:solidFill>
                <a:cs typeface="Franklin Gothic Book"/>
              </a:rPr>
              <a:t>Established </a:t>
            </a:r>
            <a:endParaRPr lang="en-US" sz="1400" b="1" dirty="0">
              <a:solidFill>
                <a:prstClr val="black"/>
              </a:solidFill>
            </a:endParaRPr>
          </a:p>
          <a:p>
            <a:pPr algn="ctr">
              <a:lnSpc>
                <a:spcPct val="120000"/>
              </a:lnSpc>
              <a:defRPr/>
            </a:pPr>
            <a:endParaRPr lang="en-US" sz="1400" dirty="0">
              <a:solidFill>
                <a:prstClr val="black"/>
              </a:solidFill>
              <a:cs typeface="Franklin Gothic Book"/>
            </a:endParaRPr>
          </a:p>
          <a:p>
            <a:pPr algn="ctr">
              <a:lnSpc>
                <a:spcPct val="120000"/>
              </a:lnSpc>
              <a:defRPr/>
            </a:pPr>
            <a:endParaRPr lang="en-US" sz="1400" dirty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  <a:p>
            <a:pPr algn="ctr"/>
            <a:endParaRPr lang="en-US" sz="1400" dirty="0" smtClean="0">
              <a:solidFill>
                <a:prstClr val="black"/>
              </a:solidFill>
              <a:cs typeface="Franklin Gothic Book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5255409" y="2057400"/>
            <a:ext cx="1074186" cy="68020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482724" y="1646904"/>
            <a:ext cx="1198654" cy="71529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7779224" y="1143000"/>
            <a:ext cx="1325667" cy="89578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5466130" y="2212644"/>
            <a:ext cx="65274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2012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791008" y="1833736"/>
            <a:ext cx="652744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2013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115685" y="1429385"/>
            <a:ext cx="65274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44600" fontAlgn="base">
              <a:lnSpc>
                <a:spcPct val="9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2014</a:t>
            </a:r>
            <a:endParaRPr lang="en-US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82054" y="4343400"/>
            <a:ext cx="1418374" cy="2449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lang="en-US" sz="1500" b="1" dirty="0" smtClean="0">
              <a:solidFill>
                <a:prstClr val="black"/>
              </a:solidFill>
              <a:cs typeface="Franklin Gothic Book"/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Evidence-Based Program (EBP) Pilot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cs typeface="Franklin Gothic Book"/>
              </a:rPr>
              <a:t>&amp;</a:t>
            </a:r>
          </a:p>
          <a:p>
            <a:pPr algn="ctr"/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National 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  <a:cs typeface="Franklin Gothic Book"/>
              </a:rPr>
              <a:t>EBP Resource</a:t>
            </a:r>
          </a:p>
          <a:p>
            <a:pPr algn="ctr"/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Center </a:t>
            </a:r>
          </a:p>
          <a:p>
            <a:pPr algn="ctr"/>
            <a:r>
              <a:rPr lang="en-US" sz="1500" b="1" dirty="0" smtClean="0">
                <a:solidFill>
                  <a:prstClr val="black"/>
                </a:solidFill>
                <a:cs typeface="Franklin Gothic Book"/>
              </a:rPr>
              <a:t>Established </a:t>
            </a:r>
            <a:endParaRPr lang="en-US" sz="1500" b="1" dirty="0" smtClean="0">
              <a:solidFill>
                <a:prstClr val="black"/>
              </a:solidFill>
            </a:endParaRPr>
          </a:p>
          <a:p>
            <a:pPr algn="ctr">
              <a:lnSpc>
                <a:spcPct val="120000"/>
              </a:lnSpc>
              <a:defRPr/>
            </a:pPr>
            <a:endParaRPr lang="en-US" sz="1600" dirty="0">
              <a:solidFill>
                <a:prstClr val="black"/>
              </a:solidFill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579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CDSME Goals</a:t>
            </a:r>
            <a:b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AoA</a:t>
            </a:r>
            <a:r>
              <a:rPr lang="en-US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-PPHF Grant</a:t>
            </a:r>
            <a:endParaRPr lang="en-US" sz="3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5596021"/>
              </p:ext>
            </p:extLst>
          </p:nvPr>
        </p:nvGraphicFramePr>
        <p:xfrm>
          <a:off x="685800" y="1600201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8D9D-F402-42C1-B746-ADF81E38FC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9"/>
          <p:cNvSpPr txBox="1"/>
          <p:nvPr/>
        </p:nvSpPr>
        <p:spPr>
          <a:xfrm>
            <a:off x="5105400" y="6400800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>
                <a:solidFill>
                  <a:prstClr val="black"/>
                </a:solidFill>
              </a:rPr>
              <a:t>Source: 2014 National Council on Aging Database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276600" cy="54102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 </a:t>
            </a:r>
            <a:b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Disease Self Management Education Workshops </a:t>
            </a:r>
            <a:b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(2012-2015)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6" b="10321"/>
          <a:stretch/>
        </p:blipFill>
        <p:spPr bwMode="auto">
          <a:xfrm>
            <a:off x="3962400" y="457200"/>
            <a:ext cx="4800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41438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b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California Healthier Living </a:t>
            </a:r>
            <a:b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Coalition Members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</a:rPr>
              <a:t>24,676 people </a:t>
            </a:r>
            <a:r>
              <a:rPr lang="en-US" dirty="0" smtClean="0">
                <a:solidFill>
                  <a:schemeClr val="bg1"/>
                </a:solidFill>
              </a:rPr>
              <a:t>participated in CDSME programs, reaching </a:t>
            </a:r>
            <a:r>
              <a:rPr lang="en-US" b="1" dirty="0" smtClean="0">
                <a:solidFill>
                  <a:srgbClr val="FFC000"/>
                </a:solidFill>
              </a:rPr>
              <a:t>27,281</a:t>
            </a:r>
            <a:r>
              <a:rPr lang="en-US" dirty="0" smtClean="0">
                <a:solidFill>
                  <a:srgbClr val="FFC000"/>
                </a:solidFill>
              </a:rPr>
              <a:t> completers </a:t>
            </a:r>
            <a:r>
              <a:rPr lang="en-US" dirty="0" smtClean="0">
                <a:solidFill>
                  <a:schemeClr val="bg1"/>
                </a:solidFill>
              </a:rPr>
              <a:t>through </a:t>
            </a:r>
            <a:r>
              <a:rPr lang="en-US" b="1" dirty="0" smtClean="0">
                <a:solidFill>
                  <a:srgbClr val="FFC000"/>
                </a:solidFill>
              </a:rPr>
              <a:t>2,673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workshops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held across California in </a:t>
            </a:r>
            <a:r>
              <a:rPr lang="en-US" b="1" dirty="0" smtClean="0">
                <a:solidFill>
                  <a:srgbClr val="FFC000"/>
                </a:solidFill>
              </a:rPr>
              <a:t>33 counties</a:t>
            </a:r>
          </a:p>
          <a:p>
            <a:endParaRPr lang="en-US" dirty="0"/>
          </a:p>
        </p:txBody>
      </p:sp>
      <p:pic>
        <p:nvPicPr>
          <p:cNvPr id="1026" name="Picture 1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4010025"/>
            <a:ext cx="8905875" cy="2847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76999" y="6858000"/>
            <a:ext cx="2524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National Council on Aging Database 2010 - 2015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745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6858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+mj-lt"/>
              </a:rPr>
              <a:t>Sustaining What We Have Been Building Together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828800"/>
            <a:ext cx="7772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</a:rPr>
              <a:t>Leveraging resources for shared technical assistance, program leader training, licenses, tools and lessons learned;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</a:rPr>
              <a:t>Identifying EB CDSME Programs that are the best fit in terms of meeting community needs and sustainability; 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</a:rPr>
              <a:t> Ongoing advocacy for tools that empower individuals to better manage their own chronic conditions; and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548640" indent="-457200">
              <a:buClr>
                <a:schemeClr val="accent6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chemeClr val="bg1"/>
                </a:solidFill>
              </a:rPr>
              <a:t> Fostering  a network of regional coalitions that provide these program to facilitate contracting with health plans and other purchasers.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200" y="1524000"/>
            <a:ext cx="6934200" cy="6096000"/>
            <a:chOff x="1020554" y="975181"/>
            <a:chExt cx="6299200" cy="5174190"/>
          </a:xfrm>
        </p:grpSpPr>
        <p:grpSp>
          <p:nvGrpSpPr>
            <p:cNvPr id="4" name="Group 20"/>
            <p:cNvGrpSpPr/>
            <p:nvPr/>
          </p:nvGrpSpPr>
          <p:grpSpPr>
            <a:xfrm>
              <a:off x="1971645" y="1545008"/>
              <a:ext cx="3899300" cy="875036"/>
              <a:chOff x="880796" y="677550"/>
              <a:chExt cx="3899300" cy="875036"/>
            </a:xfrm>
          </p:grpSpPr>
          <p:sp>
            <p:nvSpPr>
              <p:cNvPr id="22" name="Rounded Rectangle 21"/>
              <p:cNvSpPr/>
              <p:nvPr/>
            </p:nvSpPr>
            <p:spPr>
              <a:xfrm rot="6115729">
                <a:off x="2602358" y="-625153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ounded Rectangle 4"/>
              <p:cNvSpPr/>
              <p:nvPr/>
            </p:nvSpPr>
            <p:spPr>
              <a:xfrm rot="5400000">
                <a:off x="2563995" y="-1005649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rgbClr val="FD73F6">
                  <a:alpha val="90000"/>
                </a:srgb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" name="Group 21"/>
            <p:cNvGrpSpPr/>
            <p:nvPr/>
          </p:nvGrpSpPr>
          <p:grpSpPr>
            <a:xfrm>
              <a:off x="1969313" y="2290266"/>
              <a:ext cx="3894326" cy="884882"/>
              <a:chOff x="936834" y="668593"/>
              <a:chExt cx="3894326" cy="884882"/>
            </a:xfrm>
          </p:grpSpPr>
          <p:sp>
            <p:nvSpPr>
              <p:cNvPr id="20" name="Rounded Rectangle 19"/>
              <p:cNvSpPr/>
              <p:nvPr/>
            </p:nvSpPr>
            <p:spPr>
              <a:xfrm rot="6128852">
                <a:off x="2653422" y="-624264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 rot="5400000">
                <a:off x="2620033" y="-1014606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rgbClr val="D75B93">
                  <a:alpha val="78039"/>
                </a:srgb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" name="Group 27"/>
            <p:cNvGrpSpPr/>
            <p:nvPr/>
          </p:nvGrpSpPr>
          <p:grpSpPr>
            <a:xfrm>
              <a:off x="1981200" y="3053016"/>
              <a:ext cx="3869310" cy="876169"/>
              <a:chOff x="1020204" y="677549"/>
              <a:chExt cx="3869310" cy="876169"/>
            </a:xfrm>
          </p:grpSpPr>
          <p:sp>
            <p:nvSpPr>
              <p:cNvPr id="18" name="Rounded Rectangle 17"/>
              <p:cNvSpPr/>
              <p:nvPr/>
            </p:nvSpPr>
            <p:spPr>
              <a:xfrm rot="6119633">
                <a:off x="2711776" y="-624021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chemeClr val="tx2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5400000">
                <a:off x="2703403" y="-1005650"/>
                <a:ext cx="494540" cy="3860937"/>
              </a:xfrm>
              <a:prstGeom prst="roundRect">
                <a:avLst>
                  <a:gd name="adj" fmla="val 50000"/>
                </a:avLst>
              </a:prstGeom>
              <a:solidFill>
                <a:srgbClr val="7030A0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Rounded Rectangle 6"/>
            <p:cNvSpPr/>
            <p:nvPr/>
          </p:nvSpPr>
          <p:spPr>
            <a:xfrm rot="5400000">
              <a:off x="3664084" y="2121445"/>
              <a:ext cx="494540" cy="3860937"/>
            </a:xfrm>
            <a:prstGeom prst="roundRect">
              <a:avLst>
                <a:gd name="adj" fmla="val 50000"/>
              </a:avLst>
            </a:prstGeom>
            <a:solidFill>
              <a:srgbClr val="F319D9">
                <a:alpha val="77000"/>
              </a:srgb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94731" y="1019858"/>
              <a:ext cx="762001" cy="52514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Down Arrow 8"/>
            <p:cNvSpPr/>
            <p:nvPr/>
          </p:nvSpPr>
          <p:spPr>
            <a:xfrm>
              <a:off x="3230736" y="4311558"/>
              <a:ext cx="1513283" cy="1070101"/>
            </a:xfrm>
            <a:prstGeom prst="downArrow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20554" y="975181"/>
              <a:ext cx="6299200" cy="517419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82869" y="1607611"/>
              <a:ext cx="3657599" cy="3415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Lifestyle Risk Factors</a:t>
              </a:r>
              <a:endParaRPr lang="en-US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82870" y="2358958"/>
              <a:ext cx="3657598" cy="3415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Chronic Diseases</a:t>
              </a:r>
              <a:endParaRPr lang="en-US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82869" y="3867247"/>
              <a:ext cx="3657600" cy="3415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Falls</a:t>
              </a:r>
              <a:endParaRPr lang="en-US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  <p:sp>
          <p:nvSpPr>
            <p:cNvPr id="14" name="Left Arrow 13"/>
            <p:cNvSpPr/>
            <p:nvPr/>
          </p:nvSpPr>
          <p:spPr>
            <a:xfrm>
              <a:off x="5882134" y="2451290"/>
              <a:ext cx="661841" cy="184666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446919" y="2576836"/>
              <a:ext cx="97056" cy="147507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5872479" y="3959581"/>
              <a:ext cx="671497" cy="184666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80223" y="3129498"/>
              <a:ext cx="4439117" cy="3415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Medication Side Effects/Activity Limitations</a:t>
              </a:r>
              <a:endParaRPr lang="en-US" sz="140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09600" y="685800"/>
            <a:ext cx="510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Integrating Chronic Disease </a:t>
            </a:r>
          </a:p>
          <a:p>
            <a:r>
              <a:rPr lang="en-US" sz="2800" b="1" dirty="0" smtClean="0">
                <a:solidFill>
                  <a:srgbClr val="FFC000"/>
                </a:solidFill>
              </a:rPr>
              <a:t>and Fall Prevention Programs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7565729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Strong research indicates that most </a:t>
            </a:r>
            <a:r>
              <a:rPr lang="en-US" sz="2200" dirty="0">
                <a:solidFill>
                  <a:schemeClr val="bg1"/>
                </a:solidFill>
                <a:latin typeface="Franklin Gothic Book" panose="020B0503020102020204" pitchFamily="34" charset="0"/>
              </a:rPr>
              <a:t>chronic conditions </a:t>
            </a:r>
            <a:r>
              <a:rPr lang="en-US" sz="22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both directly or indirectly </a:t>
            </a:r>
            <a:r>
              <a:rPr lang="en-US" sz="2200" u="sng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significantly increase fall risks</a:t>
            </a:r>
            <a:r>
              <a:rPr lang="en-US" sz="22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:</a:t>
            </a:r>
            <a:endParaRPr lang="en-US" sz="22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marL="520700" indent="-284163"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unctional </a:t>
            </a:r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limitations and </a:t>
            </a: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disabilities </a:t>
            </a:r>
          </a:p>
          <a:p>
            <a:pPr marL="520700" indent="-284163"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C</a:t>
            </a: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hronic pain </a:t>
            </a:r>
          </a:p>
          <a:p>
            <a:pPr marL="520700" indent="-284163"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Impact on vision and sensory deprivation </a:t>
            </a:r>
          </a:p>
          <a:p>
            <a:pPr marL="520700" indent="-284163"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B</a:t>
            </a: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alance </a:t>
            </a:r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and gait </a:t>
            </a: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disturbances </a:t>
            </a:r>
          </a:p>
          <a:p>
            <a:pPr marL="520700" indent="-284163">
              <a:spcBef>
                <a:spcPts val="600"/>
              </a:spcBef>
              <a:buClr>
                <a:srgbClr val="FFC000"/>
              </a:buCl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Depression</a:t>
            </a:r>
          </a:p>
          <a:p>
            <a:endParaRPr lang="en-US" sz="2000" dirty="0" smtClean="0">
              <a:solidFill>
                <a:schemeClr val="tx2"/>
              </a:solidFill>
              <a:latin typeface="Franklin Gothic Book" panose="020B0503020102020204" pitchFamily="34" charset="0"/>
            </a:endParaRPr>
          </a:p>
          <a:p>
            <a:endParaRPr lang="en-US" sz="2000" dirty="0">
              <a:solidFill>
                <a:schemeClr val="tx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3886200"/>
            <a:ext cx="47244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  <a:t>It is estimated that </a:t>
            </a:r>
            <a:r>
              <a:rPr lang="en-US" b="1" u="sng" dirty="0">
                <a:solidFill>
                  <a:schemeClr val="bg1"/>
                </a:solidFill>
                <a:latin typeface="Franklin Gothic Book" panose="020B0503020102020204" pitchFamily="34" charset="0"/>
              </a:rPr>
              <a:t>chronic diseases may account for 30% of falls </a:t>
            </a:r>
            <a:r>
              <a:rPr lang="en-US" dirty="0">
                <a:solidFill>
                  <a:schemeClr val="bg1"/>
                </a:solidFill>
                <a:latin typeface="Franklin Gothic Book" panose="020B0503020102020204" pitchFamily="34" charset="0"/>
              </a:rPr>
              <a:t>through direct effects of the disease and indirect effects, such as reduced physical activity, muscle weakness, and poor balance.  </a:t>
            </a:r>
          </a:p>
          <a:p>
            <a:pPr lvl="6">
              <a:defRPr/>
            </a:pPr>
            <a:r>
              <a:rPr lang="en-US" sz="1100" i="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Lawlor</a:t>
            </a:r>
            <a:r>
              <a:rPr lang="en-US" sz="1100" i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, et. al. 2003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05200"/>
            <a:ext cx="2456014" cy="294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615</Words>
  <Application>Microsoft Office PowerPoint</Application>
  <PresentationFormat>On-screen Show (4:3)</PresentationFormat>
  <Paragraphs>130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Custom Design</vt:lpstr>
      <vt:lpstr>Document</vt:lpstr>
      <vt:lpstr>California Healthier Living Coalition Meeting</vt:lpstr>
      <vt:lpstr>California Healthier Living Coalition </vt:lpstr>
      <vt:lpstr>PowerPoint Presentation</vt:lpstr>
      <vt:lpstr>California CDSME Goals AoA-PPHF Grant</vt:lpstr>
      <vt:lpstr>California   Chronic Disease Self Management Education Workshops  (2012-2015)</vt:lpstr>
      <vt:lpstr>Thank you  California Healthier Living  Coalition Members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Integration Advantages</vt:lpstr>
      <vt:lpstr>The Challenge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Kathryn Keogh</cp:lastModifiedBy>
  <cp:revision>48</cp:revision>
  <dcterms:created xsi:type="dcterms:W3CDTF">2015-11-11T18:58:47Z</dcterms:created>
  <dcterms:modified xsi:type="dcterms:W3CDTF">2015-12-09T22:51:30Z</dcterms:modified>
</cp:coreProperties>
</file>